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88" r:id="rId2"/>
    <p:sldId id="258" r:id="rId3"/>
    <p:sldId id="262" r:id="rId4"/>
    <p:sldId id="260" r:id="rId5"/>
    <p:sldId id="261" r:id="rId6"/>
    <p:sldId id="259" r:id="rId7"/>
    <p:sldId id="263" r:id="rId8"/>
    <p:sldId id="286" r:id="rId9"/>
    <p:sldId id="269" r:id="rId10"/>
    <p:sldId id="264" r:id="rId11"/>
    <p:sldId id="265" r:id="rId12"/>
    <p:sldId id="267" r:id="rId13"/>
    <p:sldId id="268" r:id="rId14"/>
    <p:sldId id="270" r:id="rId15"/>
    <p:sldId id="271" r:id="rId16"/>
    <p:sldId id="289" r:id="rId17"/>
    <p:sldId id="290" r:id="rId18"/>
    <p:sldId id="291" r:id="rId19"/>
    <p:sldId id="293" r:id="rId20"/>
    <p:sldId id="294" r:id="rId21"/>
    <p:sldId id="292" r:id="rId22"/>
    <p:sldId id="295" r:id="rId23"/>
    <p:sldId id="287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2" r:id="rId34"/>
    <p:sldId id="284" r:id="rId35"/>
    <p:sldId id="28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89" autoAdjust="0"/>
  </p:normalViewPr>
  <p:slideViewPr>
    <p:cSldViewPr>
      <p:cViewPr varScale="1">
        <p:scale>
          <a:sx n="91" d="100"/>
          <a:sy n="91" d="100"/>
        </p:scale>
        <p:origin x="-136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52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2.wmf"/><Relationship Id="rId4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DE52A-27AB-4D17-9AD1-82B79F0E3754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53B2D-C0EB-4B91-A542-4E0D9AE0B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390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18275-F5F6-42ED-BED2-25D898B2FC95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6454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FE16CE-17E6-4667-A9A6-BEEAAE55E1CE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31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4249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FE16CE-17E6-4667-A9A6-BEEAAE55E1CE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32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1124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FE16CE-17E6-4667-A9A6-BEEAAE55E1CE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33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9522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18275-F5F6-42ED-BED2-25D898B2FC95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34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685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53B2D-C0EB-4B91-A542-4E0D9AE0B12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4331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53B2D-C0EB-4B91-A542-4E0D9AE0B12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1148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FE16CE-17E6-4667-A9A6-BEEAAE55E1CE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10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1235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FE16CE-17E6-4667-A9A6-BEEAAE55E1CE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11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4489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53B2D-C0EB-4B91-A542-4E0D9AE0B12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18275-F5F6-42ED-BED2-25D898B2FC95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25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4005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18275-F5F6-42ED-BED2-25D898B2FC95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26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4721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18275-F5F6-42ED-BED2-25D898B2FC95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29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2226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E69F5-B06D-4A34-90BD-D4E1D75983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183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883F5-C635-4038-9C2D-35FE374476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44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813A5-7852-46F5-9BE7-D10B2900A3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2909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E1132-4C68-4A5E-99D8-ACEEDC818C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304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8041A-E435-464B-869A-32970624CA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33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BB2C6-48C9-44FC-9B51-D056B76CAE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44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4F893-6362-41D2-AAFB-D48626978B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440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3EF52-56BA-4926-9E6F-4C2D19E596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541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CF59C-7686-43E2-A7B9-5E9BCB2C86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38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F44AE-A55C-442D-8CAA-D46406544F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30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DAC38-F313-4A44-920A-35F3C3F331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292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9A38B-E035-434B-87B7-752ECEDFF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517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F3A2E1-F15F-46F9-A4FE-3FA00D0328A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015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20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29200"/>
            <a:ext cx="1323703" cy="1219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410565"/>
            <a:ext cx="3000375" cy="962025"/>
          </a:xfrm>
          <a:prstGeom prst="rect">
            <a:avLst/>
          </a:prstGeom>
        </p:spPr>
      </p:pic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1981200"/>
          </a:xfrm>
        </p:spPr>
        <p:txBody>
          <a:bodyPr/>
          <a:lstStyle/>
          <a:p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surement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3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i="1" baseline="4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/F</a:t>
            </a:r>
            <a:r>
              <a:rPr lang="en-US" sz="3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i="1" baseline="4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d/u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tios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A=3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EMC Effect in Deep Inelastic Electron Scattering Off the 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ritium and 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elium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Mirr</a:t>
            </a:r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uclei</a:t>
            </a:r>
          </a:p>
        </p:txBody>
      </p:sp>
      <p:sp>
        <p:nvSpPr>
          <p:cNvPr id="40962" name="Subtitle 2"/>
          <p:cNvSpPr>
            <a:spLocks noGrp="1"/>
          </p:cNvSpPr>
          <p:nvPr>
            <p:ph type="subTitle" idx="1"/>
          </p:nvPr>
        </p:nvSpPr>
        <p:spPr>
          <a:xfrm>
            <a:off x="1224318" y="2971800"/>
            <a:ext cx="6923964" cy="3657600"/>
          </a:xfrm>
        </p:spPr>
        <p:txBody>
          <a:bodyPr/>
          <a:lstStyle/>
          <a:p>
            <a:r>
              <a:rPr lang="en-US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Tyler Hague</a:t>
            </a:r>
          </a:p>
          <a:p>
            <a:r>
              <a:rPr lang="en-US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Kent State University</a:t>
            </a:r>
            <a:endParaRPr lang="en-US" sz="2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en-US" sz="29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JLab</a:t>
            </a:r>
            <a:r>
              <a:rPr lang="en-US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MARATHON</a:t>
            </a:r>
            <a:r>
              <a:rPr lang="en-US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Collaboration</a:t>
            </a:r>
            <a:endParaRPr lang="en-US" sz="3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JLab</a:t>
            </a:r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Hall A/C Collaboration Meeting</a:t>
            </a:r>
          </a:p>
          <a:p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June 2017</a:t>
            </a:r>
          </a:p>
          <a:p>
            <a:endParaRPr lang="en-US" sz="1600" dirty="0" smtClean="0"/>
          </a:p>
          <a:p>
            <a:pPr algn="l"/>
            <a:endParaRPr lang="en-US" sz="1400" dirty="0" smtClean="0"/>
          </a:p>
          <a:p>
            <a:pPr algn="l"/>
            <a:r>
              <a:rPr lang="en-US" sz="1400" dirty="0" smtClean="0"/>
              <a:t>Work </a:t>
            </a:r>
            <a:r>
              <a:rPr lang="en-US" sz="1400" dirty="0"/>
              <a:t>supported by : NSF Grant PHY-1405814 </a:t>
            </a:r>
            <a:r>
              <a:rPr lang="en-US" sz="1400" dirty="0" smtClean="0"/>
              <a:t>DOE </a:t>
            </a:r>
            <a:r>
              <a:rPr lang="en-US" sz="1400" dirty="0"/>
              <a:t>Contract DE-AC05-06OR23177 </a:t>
            </a:r>
            <a:r>
              <a:rPr lang="en-US" dirty="0"/>
              <a:t>		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838200" y="2286000"/>
            <a:ext cx="76962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JLab</a:t>
            </a:r>
            <a:r>
              <a:rPr lang="en-US" sz="3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MARATHON Experiment  - Update</a:t>
            </a:r>
            <a:endParaRPr lang="en-US" sz="3400" dirty="0">
              <a:solidFill>
                <a:srgbClr val="7030A0"/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E69F5-B06D-4A34-90BD-D4E1D759837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0325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85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Experimental Plan and Requirements (I)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>
          <a:xfrm>
            <a:off x="0" y="838200"/>
            <a:ext cx="8915400" cy="5791200"/>
          </a:xfrm>
        </p:spPr>
        <p:txBody>
          <a:bodyPr/>
          <a:lstStyle/>
          <a:p>
            <a:pPr algn="just" eaLnBrk="1" hangingPunct="1">
              <a:buClr>
                <a:srgbClr val="FF0000"/>
              </a:buClr>
            </a:pPr>
            <a:r>
              <a:rPr lang="en-US" sz="25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After a successful spring 2010 target safety and design review, </a:t>
            </a:r>
            <a:r>
              <a:rPr lang="en-US" sz="2500" baseline="30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3</a:t>
            </a:r>
            <a:r>
              <a:rPr lang="en-US" sz="25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He/</a:t>
            </a:r>
            <a:r>
              <a:rPr lang="en-US" sz="2500" baseline="30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3</a:t>
            </a:r>
            <a:r>
              <a:rPr lang="en-US" sz="25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H Hall A MARATHON  proposal was fully approved in January 2011 to run for 42 days @100% efficiency.</a:t>
            </a:r>
          </a:p>
          <a:p>
            <a:pPr algn="just" eaLnBrk="1" hangingPunct="1">
              <a:buClr>
                <a:srgbClr val="FF0000"/>
              </a:buClr>
            </a:pPr>
            <a:r>
              <a:rPr lang="en-US" sz="25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Proposal was based on the Left High Resolution Spectrometer (HRS) for low-</a:t>
            </a:r>
            <a:r>
              <a:rPr lang="en-US" sz="2500" i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x</a:t>
            </a:r>
            <a:r>
              <a:rPr lang="en-US" sz="25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measurements and the Big Bite Spectrometer (BBS) for high-</a:t>
            </a:r>
            <a:r>
              <a:rPr lang="en-US" sz="2500" i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x </a:t>
            </a:r>
            <a:r>
              <a:rPr lang="en-US" sz="25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measurements. </a:t>
            </a:r>
          </a:p>
          <a:p>
            <a:pPr algn="just" eaLnBrk="1" hangingPunct="1">
              <a:buClr>
                <a:srgbClr val="FF0000"/>
              </a:buClr>
            </a:pPr>
            <a:r>
              <a:rPr lang="en-US" sz="25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Kent State students worked with Hall A staff and other students, starting in the summer of 2014, on the refurbishment and reassembly of the BBS detectors, electronics and data acquisition systems </a:t>
            </a:r>
            <a:endParaRPr lang="en-US" sz="2500" dirty="0">
              <a:solidFill>
                <a:schemeClr val="accent2"/>
              </a:solidFill>
              <a:latin typeface="Times New Roman"/>
              <a:cs typeface="Times New Roman"/>
            </a:endParaRPr>
          </a:p>
          <a:p>
            <a:pPr algn="just" eaLnBrk="1" hangingPunct="1">
              <a:buClr>
                <a:srgbClr val="FF0000"/>
              </a:buClr>
            </a:pPr>
            <a:r>
              <a:rPr lang="en-US" sz="25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Change of plans after successful final target safety review that took place in the fall of 2015!  </a:t>
            </a:r>
            <a:endParaRPr lang="en-US" sz="2300" dirty="0" smtClean="0">
              <a:solidFill>
                <a:schemeClr val="accent2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041A-E435-464B-869A-32970624CA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137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43236" cy="685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Experimental Plan and Requirements (II)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>
          <a:xfrm>
            <a:off x="76200" y="685800"/>
            <a:ext cx="8839200" cy="6096000"/>
          </a:xfrm>
        </p:spPr>
        <p:txBody>
          <a:bodyPr/>
          <a:lstStyle/>
          <a:p>
            <a:pPr algn="just" eaLnBrk="1" hangingPunct="1">
              <a:buClr>
                <a:srgbClr val="FF0000"/>
              </a:buClr>
            </a:pPr>
            <a:r>
              <a:rPr lang="en-US" sz="265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For safety reasons, the target review committee had </a:t>
            </a:r>
            <a:r>
              <a:rPr lang="en-US" sz="2650" dirty="0">
                <a:solidFill>
                  <a:schemeClr val="accent2"/>
                </a:solidFill>
                <a:latin typeface="Times New Roman"/>
                <a:cs typeface="Times New Roman"/>
              </a:rPr>
              <a:t>to </a:t>
            </a:r>
            <a:r>
              <a:rPr lang="en-US" sz="265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impose</a:t>
            </a:r>
            <a:r>
              <a:rPr lang="en-US" sz="2650" dirty="0">
                <a:solidFill>
                  <a:schemeClr val="accent2"/>
                </a:solidFill>
                <a:latin typeface="Times New Roman"/>
                <a:cs typeface="Times New Roman"/>
              </a:rPr>
              <a:t>:</a:t>
            </a:r>
            <a:r>
              <a:rPr lang="en-US" sz="265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</a:t>
            </a:r>
            <a:r>
              <a:rPr lang="en-US" sz="2650" dirty="0" err="1" smtClean="0">
                <a:solidFill>
                  <a:schemeClr val="accent2"/>
                </a:solidFill>
                <a:latin typeface="Times New Roman"/>
                <a:cs typeface="Times New Roman"/>
              </a:rPr>
              <a:t>i</a:t>
            </a:r>
            <a:r>
              <a:rPr lang="en-US" sz="2650" dirty="0">
                <a:solidFill>
                  <a:schemeClr val="accent2"/>
                </a:solidFill>
                <a:latin typeface="Times New Roman"/>
                <a:cs typeface="Times New Roman"/>
              </a:rPr>
              <a:t>) </a:t>
            </a:r>
            <a:r>
              <a:rPr lang="en-US" sz="265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severe restrictions </a:t>
            </a:r>
            <a:r>
              <a:rPr lang="en-US" sz="2650" dirty="0">
                <a:solidFill>
                  <a:schemeClr val="accent2"/>
                </a:solidFill>
                <a:latin typeface="Times New Roman"/>
                <a:cs typeface="Times New Roman"/>
              </a:rPr>
              <a:t>in the BBS movement (change of angle) and </a:t>
            </a:r>
            <a:r>
              <a:rPr lang="en-US" sz="265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ii) </a:t>
            </a:r>
            <a:r>
              <a:rPr lang="en-US" sz="2650" dirty="0">
                <a:solidFill>
                  <a:schemeClr val="accent2"/>
                </a:solidFill>
                <a:latin typeface="Times New Roman"/>
                <a:cs typeface="Times New Roman"/>
              </a:rPr>
              <a:t>limitations in accessing the BBS components and detectors for checkout and repair purposes.  Access from the front was to be totally </a:t>
            </a:r>
            <a:r>
              <a:rPr lang="en-US" sz="265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forbidden!</a:t>
            </a:r>
          </a:p>
          <a:p>
            <a:pPr algn="just" eaLnBrk="1" hangingPunct="1">
              <a:buClr>
                <a:srgbClr val="FF0000"/>
              </a:buClr>
            </a:pPr>
            <a:r>
              <a:rPr lang="en-US" sz="2650" dirty="0">
                <a:solidFill>
                  <a:schemeClr val="accent2"/>
                </a:solidFill>
                <a:latin typeface="Times New Roman"/>
                <a:cs typeface="Times New Roman"/>
              </a:rPr>
              <a:t>MARATHON </a:t>
            </a:r>
            <a:r>
              <a:rPr lang="en-US" sz="265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requested </a:t>
            </a:r>
            <a:r>
              <a:rPr lang="en-US" sz="2650" dirty="0">
                <a:solidFill>
                  <a:schemeClr val="accent2"/>
                </a:solidFill>
                <a:latin typeface="Times New Roman"/>
                <a:cs typeface="Times New Roman"/>
              </a:rPr>
              <a:t>from </a:t>
            </a:r>
            <a:r>
              <a:rPr lang="en-US" sz="265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the Lab to take the data with both the HRS spectrometers (instead of the Left HRS and BBS) at the expense of i) eliminating a highest-</a:t>
            </a:r>
            <a:r>
              <a:rPr lang="en-US" sz="2650" i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x </a:t>
            </a:r>
            <a:r>
              <a:rPr lang="en-US" sz="265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point (</a:t>
            </a:r>
            <a:r>
              <a:rPr lang="en-US" sz="2650" i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x</a:t>
            </a:r>
            <a:r>
              <a:rPr lang="en-US" sz="265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=0.87) in the resonance region and ii) reducing the </a:t>
            </a:r>
            <a:r>
              <a:rPr lang="en-US" sz="2650" i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W</a:t>
            </a:r>
            <a:r>
              <a:rPr lang="en-US" sz="2650" i="1" baseline="30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2</a:t>
            </a:r>
            <a:r>
              <a:rPr lang="en-US" sz="2650" baseline="30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</a:t>
            </a:r>
            <a:r>
              <a:rPr lang="en-US" sz="265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value of the highest-x DIS point (</a:t>
            </a:r>
            <a:r>
              <a:rPr lang="en-US" sz="2650" i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x</a:t>
            </a:r>
            <a:r>
              <a:rPr lang="en-US" sz="265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=0.83) from 4.0 to about 3.5 GeV</a:t>
            </a:r>
            <a:r>
              <a:rPr lang="en-US" sz="2650" baseline="30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2</a:t>
            </a:r>
            <a:r>
              <a:rPr lang="en-US" sz="265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.  </a:t>
            </a:r>
            <a:r>
              <a:rPr lang="en-US" sz="265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Request has been approved!</a:t>
            </a:r>
          </a:p>
          <a:p>
            <a:pPr algn="just" eaLnBrk="1" hangingPunct="1">
              <a:buClr>
                <a:srgbClr val="FF0000"/>
              </a:buClr>
            </a:pPr>
            <a:r>
              <a:rPr lang="en-US" sz="265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HRS systems have been successfully used to complete the DVCS, GMP, and Ar40 experiments.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041A-E435-464B-869A-32970624CA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294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/>
          <a:lstStyle/>
          <a:p>
            <a:pPr marL="342900" lvl="1" indent="-342900" algn="just" eaLnBrk="1" hangingPunct="1">
              <a:buFontTx/>
              <a:buChar char="•"/>
            </a:pPr>
            <a:r>
              <a:rPr lang="en-US" altLang="zh-CN" sz="255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Beam:</a:t>
            </a:r>
            <a:r>
              <a:rPr lang="en-US" altLang="zh-CN" sz="255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</a:t>
            </a:r>
            <a:r>
              <a:rPr lang="en-US" sz="2550" dirty="0" err="1" smtClean="0">
                <a:solidFill>
                  <a:schemeClr val="accent2"/>
                </a:solidFill>
                <a:latin typeface="Times New Roman"/>
                <a:cs typeface="Times New Roman"/>
              </a:rPr>
              <a:t>Unpolarized</a:t>
            </a:r>
            <a:r>
              <a:rPr lang="en-US" sz="255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electron beam with the highest energy available (11 GeV).  Beam current will be limited to 20 µA for target safety reasons.</a:t>
            </a:r>
          </a:p>
          <a:p>
            <a:pPr algn="just" eaLnBrk="1" hangingPunct="1"/>
            <a:r>
              <a:rPr lang="en-US" sz="255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Target:</a:t>
            </a:r>
            <a:r>
              <a:rPr lang="en-US" sz="1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55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Ladder structure will have helium, tritium, deuterium, and  hydrogen </a:t>
            </a:r>
            <a:r>
              <a:rPr lang="en-US" sz="2550" dirty="0">
                <a:solidFill>
                  <a:schemeClr val="accent2"/>
                </a:solidFill>
                <a:latin typeface="Times New Roman"/>
                <a:cs typeface="Times New Roman"/>
              </a:rPr>
              <a:t>high pressure cells [25 cm long, 1.25 cm diameter, 14 </a:t>
            </a:r>
            <a:r>
              <a:rPr lang="en-US" sz="2550" dirty="0" err="1">
                <a:solidFill>
                  <a:schemeClr val="accent2"/>
                </a:solidFill>
                <a:latin typeface="Times New Roman"/>
                <a:cs typeface="Times New Roman"/>
              </a:rPr>
              <a:t>atm</a:t>
            </a:r>
            <a:r>
              <a:rPr lang="en-US" sz="2550" dirty="0">
                <a:solidFill>
                  <a:schemeClr val="accent2"/>
                </a:solidFill>
                <a:latin typeface="Times New Roman"/>
                <a:cs typeface="Times New Roman"/>
              </a:rPr>
              <a:t> (</a:t>
            </a:r>
            <a:r>
              <a:rPr lang="en-US" sz="2550" baseline="30000" dirty="0">
                <a:solidFill>
                  <a:schemeClr val="accent2"/>
                </a:solidFill>
                <a:latin typeface="Times New Roman"/>
                <a:cs typeface="Times New Roman"/>
              </a:rPr>
              <a:t>3</a:t>
            </a:r>
            <a:r>
              <a:rPr lang="en-US" sz="2550" dirty="0">
                <a:solidFill>
                  <a:schemeClr val="accent2"/>
                </a:solidFill>
                <a:latin typeface="Times New Roman"/>
                <a:cs typeface="Times New Roman"/>
              </a:rPr>
              <a:t>H), 30 </a:t>
            </a:r>
            <a:r>
              <a:rPr lang="en-US" sz="2550" dirty="0" err="1">
                <a:solidFill>
                  <a:schemeClr val="accent2"/>
                </a:solidFill>
                <a:latin typeface="Times New Roman"/>
                <a:cs typeface="Times New Roman"/>
              </a:rPr>
              <a:t>atm</a:t>
            </a:r>
            <a:r>
              <a:rPr lang="en-US" sz="2550" dirty="0">
                <a:solidFill>
                  <a:schemeClr val="accent2"/>
                </a:solidFill>
                <a:latin typeface="Times New Roman"/>
                <a:cs typeface="Times New Roman"/>
              </a:rPr>
              <a:t> (</a:t>
            </a:r>
            <a:r>
              <a:rPr lang="en-US" sz="2550" baseline="30000" dirty="0">
                <a:solidFill>
                  <a:schemeClr val="accent2"/>
                </a:solidFill>
                <a:latin typeface="Times New Roman"/>
                <a:cs typeface="Times New Roman"/>
              </a:rPr>
              <a:t>1</a:t>
            </a:r>
            <a:r>
              <a:rPr lang="en-US" sz="2550" dirty="0">
                <a:solidFill>
                  <a:schemeClr val="accent2"/>
                </a:solidFill>
                <a:latin typeface="Times New Roman"/>
                <a:cs typeface="Times New Roman"/>
              </a:rPr>
              <a:t>H, </a:t>
            </a:r>
            <a:r>
              <a:rPr lang="en-US" sz="2550" baseline="30000" dirty="0">
                <a:solidFill>
                  <a:schemeClr val="accent2"/>
                </a:solidFill>
                <a:latin typeface="Times New Roman"/>
                <a:cs typeface="Times New Roman"/>
              </a:rPr>
              <a:t>2</a:t>
            </a:r>
            <a:r>
              <a:rPr lang="en-US" sz="2550" dirty="0">
                <a:solidFill>
                  <a:schemeClr val="accent2"/>
                </a:solidFill>
                <a:latin typeface="Times New Roman"/>
                <a:cs typeface="Times New Roman"/>
              </a:rPr>
              <a:t>H, </a:t>
            </a:r>
            <a:r>
              <a:rPr lang="en-US" sz="2550" baseline="30000" dirty="0">
                <a:solidFill>
                  <a:schemeClr val="accent2"/>
                </a:solidFill>
                <a:latin typeface="Times New Roman"/>
                <a:cs typeface="Times New Roman"/>
              </a:rPr>
              <a:t>3</a:t>
            </a:r>
            <a:r>
              <a:rPr lang="en-US" sz="2550" dirty="0">
                <a:solidFill>
                  <a:schemeClr val="accent2"/>
                </a:solidFill>
                <a:latin typeface="Times New Roman"/>
                <a:cs typeface="Times New Roman"/>
              </a:rPr>
              <a:t>He</a:t>
            </a:r>
            <a:r>
              <a:rPr lang="en-US" sz="255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)]</a:t>
            </a:r>
            <a:r>
              <a:rPr lang="en-US" sz="2550" dirty="0">
                <a:solidFill>
                  <a:schemeClr val="accent2"/>
                </a:solidFill>
                <a:latin typeface="Times New Roman"/>
                <a:cs typeface="Times New Roman"/>
              </a:rPr>
              <a:t> </a:t>
            </a:r>
            <a:r>
              <a:rPr lang="en-US" sz="255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.</a:t>
            </a:r>
          </a:p>
          <a:p>
            <a:pPr algn="just" eaLnBrk="1" hangingPunct="1"/>
            <a:r>
              <a:rPr lang="en-US" sz="255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Detector</a:t>
            </a:r>
            <a:r>
              <a:rPr lang="en-US" sz="9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55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Packages: </a:t>
            </a:r>
            <a:r>
              <a:rPr lang="en-US" sz="255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Experiment </a:t>
            </a:r>
            <a:r>
              <a:rPr lang="en-US" sz="2550" dirty="0">
                <a:solidFill>
                  <a:schemeClr val="accent2"/>
                </a:solidFill>
                <a:latin typeface="Times New Roman"/>
                <a:cs typeface="Times New Roman"/>
              </a:rPr>
              <a:t>will use the existing detector packages of the HRS </a:t>
            </a:r>
            <a:r>
              <a:rPr lang="en-US" sz="255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systems (</a:t>
            </a:r>
            <a:r>
              <a:rPr lang="en-US" sz="2550" dirty="0">
                <a:solidFill>
                  <a:schemeClr val="accent2"/>
                </a:solidFill>
                <a:latin typeface="Times New Roman"/>
                <a:cs typeface="Times New Roman"/>
              </a:rPr>
              <a:t>will operate in angular range between 15</a:t>
            </a:r>
            <a:r>
              <a:rPr lang="en-US" sz="2550" baseline="30000" dirty="0">
                <a:solidFill>
                  <a:schemeClr val="accent2"/>
                </a:solidFill>
                <a:latin typeface="Times New Roman"/>
                <a:cs typeface="Times New Roman"/>
              </a:rPr>
              <a:t>o</a:t>
            </a:r>
            <a:r>
              <a:rPr lang="en-US" sz="2550" dirty="0">
                <a:solidFill>
                  <a:schemeClr val="accent2"/>
                </a:solidFill>
                <a:latin typeface="Times New Roman"/>
                <a:cs typeface="Times New Roman"/>
              </a:rPr>
              <a:t> and 60</a:t>
            </a:r>
            <a:r>
              <a:rPr lang="en-US" sz="2550" baseline="30000" dirty="0">
                <a:solidFill>
                  <a:schemeClr val="accent2"/>
                </a:solidFill>
                <a:latin typeface="Times New Roman"/>
                <a:cs typeface="Times New Roman"/>
              </a:rPr>
              <a:t>o</a:t>
            </a:r>
            <a:r>
              <a:rPr lang="en-US" sz="2550" dirty="0">
                <a:solidFill>
                  <a:schemeClr val="accent2"/>
                </a:solidFill>
                <a:latin typeface="Times New Roman"/>
                <a:cs typeface="Times New Roman"/>
              </a:rPr>
              <a:t>, and in momentum range between 0.5 and 4.0 </a:t>
            </a:r>
            <a:r>
              <a:rPr lang="en-US" sz="2550" dirty="0" err="1">
                <a:solidFill>
                  <a:schemeClr val="accent2"/>
                </a:solidFill>
                <a:latin typeface="Times New Roman"/>
                <a:cs typeface="Times New Roman"/>
              </a:rPr>
              <a:t>GeV</a:t>
            </a:r>
            <a:r>
              <a:rPr lang="en-US" sz="255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.)</a:t>
            </a:r>
            <a:r>
              <a:rPr lang="en-US" sz="2550" dirty="0">
                <a:solidFill>
                  <a:schemeClr val="accent2"/>
                </a:solidFill>
                <a:latin typeface="Times New Roman"/>
                <a:cs typeface="Times New Roman"/>
              </a:rPr>
              <a:t>, and standard Hall A data acquisition and online analysis and monitoring </a:t>
            </a:r>
            <a:r>
              <a:rPr lang="en-US" sz="255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software.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5635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Experimental Plan and Requirements (III)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041A-E435-464B-869A-32970624CA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00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48" y="547704"/>
            <a:ext cx="4591050" cy="55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41" name="TextBox 3"/>
          <p:cNvSpPr txBox="1">
            <a:spLocks noChangeArrowheads="1"/>
          </p:cNvSpPr>
          <p:nvPr/>
        </p:nvSpPr>
        <p:spPr bwMode="auto">
          <a:xfrm>
            <a:off x="580323" y="76200"/>
            <a:ext cx="841127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Projected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JLab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Hall A Data for </a:t>
            </a:r>
            <a:r>
              <a:rPr 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0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i="1" baseline="5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/F</a:t>
            </a:r>
            <a:r>
              <a:rPr lang="en-US" sz="30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i="1" baseline="5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000" baseline="5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Ratios</a:t>
            </a:r>
            <a:r>
              <a:rPr lang="en-US" sz="3000" baseline="5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58674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rgbClr val="00B050"/>
                </a:solidFill>
                <a:cs typeface="Arial" charset="0"/>
              </a:rPr>
              <a:t>11 GeV beam; Left and Right High Resolution Hall A Spectrometers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>
                <a:solidFill>
                  <a:srgbClr val="00B050"/>
                </a:solidFill>
                <a:cs typeface="Arial" charset="0"/>
              </a:rPr>
              <a:t>       </a:t>
            </a:r>
            <a:r>
              <a:rPr lang="en-US" sz="2300" dirty="0">
                <a:solidFill>
                  <a:srgbClr val="00B050"/>
                </a:solidFill>
                <a:cs typeface="Arial" charset="0"/>
              </a:rPr>
              <a:t>3H and 3He gas target system; 42 days of data taking</a:t>
            </a:r>
          </a:p>
        </p:txBody>
      </p:sp>
      <p:pic>
        <p:nvPicPr>
          <p:cNvPr id="6" name="Picture 5" descr="new_du_pl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6306" y="1219200"/>
            <a:ext cx="4647694" cy="342899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F44AE-A55C-442D-8CAA-D46406544F7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605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1" name="Picture 1" descr="emca3.jpeg"/>
          <p:cNvPicPr>
            <a:picLocks noChangeAspect="1"/>
          </p:cNvPicPr>
          <p:nvPr/>
        </p:nvPicPr>
        <p:blipFill>
          <a:blip r:embed="rId2" cstate="print"/>
          <a:srcRect l="12514" t="8267" r="5435" b="8267"/>
          <a:stretch>
            <a:fillRect/>
          </a:stretch>
        </p:blipFill>
        <p:spPr bwMode="auto">
          <a:xfrm>
            <a:off x="719138" y="762000"/>
            <a:ext cx="742156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2" name="TextBox 2"/>
          <p:cNvSpPr txBox="1">
            <a:spLocks noChangeArrowheads="1"/>
          </p:cNvSpPr>
          <p:nvPr/>
        </p:nvSpPr>
        <p:spPr bwMode="auto">
          <a:xfrm>
            <a:off x="2339975" y="304800"/>
            <a:ext cx="48228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>
                <a:solidFill>
                  <a:srgbClr val="FF0000"/>
                </a:solidFill>
                <a:cs typeface="Arial" charset="0"/>
              </a:rPr>
              <a:t>EMC Effect for </a:t>
            </a:r>
            <a:r>
              <a:rPr lang="en-US" sz="2500" i="1">
                <a:solidFill>
                  <a:srgbClr val="FF0000"/>
                </a:solidFill>
                <a:cs typeface="Arial" charset="0"/>
              </a:rPr>
              <a:t>A=3</a:t>
            </a:r>
            <a:r>
              <a:rPr lang="en-US" sz="2500">
                <a:solidFill>
                  <a:srgbClr val="FF0000"/>
                </a:solidFill>
                <a:cs typeface="Arial" charset="0"/>
              </a:rPr>
              <a:t> Mirror Nuclei</a:t>
            </a:r>
          </a:p>
        </p:txBody>
      </p:sp>
      <p:sp>
        <p:nvSpPr>
          <p:cNvPr id="235523" name="TextBox 1"/>
          <p:cNvSpPr txBox="1">
            <a:spLocks noChangeArrowheads="1"/>
          </p:cNvSpPr>
          <p:nvPr/>
        </p:nvSpPr>
        <p:spPr bwMode="auto">
          <a:xfrm>
            <a:off x="152400" y="6019800"/>
            <a:ext cx="8920426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dirty="0">
                <a:solidFill>
                  <a:srgbClr val="C00000"/>
                </a:solidFill>
                <a:cs typeface="Arial" charset="0"/>
              </a:rPr>
              <a:t>Hall A data on </a:t>
            </a:r>
            <a:r>
              <a:rPr lang="en-US" sz="2300" b="1" baseline="30000" dirty="0">
                <a:solidFill>
                  <a:srgbClr val="C00000"/>
                </a:solidFill>
                <a:cs typeface="Arial" charset="0"/>
              </a:rPr>
              <a:t>3</a:t>
            </a:r>
            <a:r>
              <a:rPr lang="en-US" sz="2300" b="1" dirty="0">
                <a:solidFill>
                  <a:srgbClr val="C00000"/>
                </a:solidFill>
                <a:cs typeface="Arial" charset="0"/>
              </a:rPr>
              <a:t>H, </a:t>
            </a:r>
            <a:r>
              <a:rPr lang="en-US" sz="2300" b="1" baseline="30000" dirty="0">
                <a:solidFill>
                  <a:srgbClr val="C00000"/>
                </a:solidFill>
                <a:cs typeface="Arial" charset="0"/>
              </a:rPr>
              <a:t>3</a:t>
            </a:r>
            <a:r>
              <a:rPr lang="en-US" sz="2300" b="1" dirty="0">
                <a:solidFill>
                  <a:srgbClr val="C00000"/>
                </a:solidFill>
                <a:cs typeface="Arial" charset="0"/>
              </a:rPr>
              <a:t>He will be of similar precision to Hall C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F44AE-A55C-442D-8CAA-D46406544F7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620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534400" cy="5715000"/>
          </a:xfrm>
        </p:spPr>
        <p:txBody>
          <a:bodyPr/>
          <a:lstStyle/>
          <a:p>
            <a:pPr marL="342900" lvl="1" indent="-342900" algn="just" eaLnBrk="1" hangingPunct="1">
              <a:buClr>
                <a:srgbClr val="FF0000"/>
              </a:buClr>
              <a:buFontTx/>
              <a:buChar char="•"/>
            </a:pPr>
            <a:r>
              <a:rPr lang="en-US" sz="2600" dirty="0" err="1" smtClean="0">
                <a:solidFill>
                  <a:schemeClr val="accent2"/>
                </a:solidFill>
                <a:latin typeface="Times New Roman"/>
                <a:cs typeface="Times New Roman"/>
              </a:rPr>
              <a:t>JLab</a:t>
            </a:r>
            <a:r>
              <a:rPr lang="en-US" sz="26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Hall A MARATHON experiment target system has passed safety review and is currently </a:t>
            </a:r>
            <a:r>
              <a:rPr lang="en-US" sz="2600" smtClean="0">
                <a:solidFill>
                  <a:schemeClr val="accent2"/>
                </a:solidFill>
                <a:latin typeface="Times New Roman"/>
                <a:cs typeface="Times New Roman"/>
              </a:rPr>
              <a:t>being installed.</a:t>
            </a:r>
            <a:endParaRPr lang="en-US" sz="2600" dirty="0" smtClean="0">
              <a:solidFill>
                <a:schemeClr val="accent2"/>
              </a:solidFill>
              <a:latin typeface="Times New Roman"/>
              <a:cs typeface="Times New Roman"/>
            </a:endParaRPr>
          </a:p>
          <a:p>
            <a:pPr algn="just" eaLnBrk="1" hangingPunct="1">
              <a:buClr>
                <a:srgbClr val="FF0000"/>
              </a:buClr>
            </a:pPr>
            <a:r>
              <a:rPr lang="en-US" sz="26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Experiment passed recently readiness review.</a:t>
            </a:r>
          </a:p>
          <a:p>
            <a:pPr algn="just" eaLnBrk="1" hangingPunct="1">
              <a:buClr>
                <a:srgbClr val="FF0000"/>
              </a:buClr>
            </a:pPr>
            <a:r>
              <a:rPr lang="en-US" sz="2600" dirty="0">
                <a:solidFill>
                  <a:schemeClr val="accent2"/>
                </a:solidFill>
                <a:latin typeface="Times New Roman"/>
                <a:cs typeface="Times New Roman"/>
              </a:rPr>
              <a:t>W</a:t>
            </a:r>
            <a:r>
              <a:rPr lang="en-US" sz="26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ill use the two HRS electron detection systems. </a:t>
            </a:r>
          </a:p>
          <a:p>
            <a:pPr algn="just" eaLnBrk="1" hangingPunct="1">
              <a:buClr>
                <a:srgbClr val="FF0000"/>
              </a:buClr>
            </a:pPr>
            <a:r>
              <a:rPr lang="en-US" sz="2600" dirty="0">
                <a:solidFill>
                  <a:schemeClr val="accent2"/>
                </a:solidFill>
                <a:latin typeface="Times New Roman"/>
                <a:cs typeface="Times New Roman"/>
              </a:rPr>
              <a:t>I</a:t>
            </a:r>
            <a:r>
              <a:rPr lang="en-US" sz="26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s scheduled to take data in the fall of 2017.</a:t>
            </a:r>
          </a:p>
          <a:p>
            <a:pPr algn="just" eaLnBrk="1" hangingPunct="1">
              <a:buClr>
                <a:srgbClr val="FF0000"/>
              </a:buClr>
            </a:pPr>
            <a:r>
              <a:rPr lang="en-US" sz="2600" dirty="0">
                <a:solidFill>
                  <a:schemeClr val="accent2"/>
                </a:solidFill>
                <a:latin typeface="Times New Roman"/>
                <a:cs typeface="Times New Roman"/>
              </a:rPr>
              <a:t>W</a:t>
            </a:r>
            <a:r>
              <a:rPr lang="en-US" sz="26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ill provide doctoral thesis topics for several graduate students.</a:t>
            </a:r>
          </a:p>
          <a:p>
            <a:pPr algn="just" eaLnBrk="1" hangingPunct="1">
              <a:buClr>
                <a:srgbClr val="FF0000"/>
              </a:buClr>
            </a:pPr>
            <a:r>
              <a:rPr lang="en-US" sz="2600" dirty="0">
                <a:solidFill>
                  <a:schemeClr val="accent2"/>
                </a:solidFill>
                <a:latin typeface="Times New Roman"/>
                <a:cs typeface="Times New Roman"/>
              </a:rPr>
              <a:t>W</a:t>
            </a:r>
            <a:r>
              <a:rPr lang="en-US" sz="26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ill provide data on </a:t>
            </a:r>
            <a:r>
              <a:rPr lang="en-US" sz="2600" i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F</a:t>
            </a:r>
            <a:r>
              <a:rPr lang="en-US" sz="2600" i="1" baseline="-25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2</a:t>
            </a:r>
            <a:r>
              <a:rPr lang="en-US" sz="2600" i="1" baseline="46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n</a:t>
            </a:r>
            <a:r>
              <a:rPr lang="en-US" sz="2600" i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/F</a:t>
            </a:r>
            <a:r>
              <a:rPr lang="en-US" sz="2600" i="1" baseline="-25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2</a:t>
            </a:r>
            <a:r>
              <a:rPr lang="en-US" sz="2600" i="1" baseline="46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p</a:t>
            </a:r>
            <a:r>
              <a:rPr lang="en-US" sz="2600" dirty="0">
                <a:solidFill>
                  <a:schemeClr val="accent2"/>
                </a:solidFill>
                <a:latin typeface="Times New Roman"/>
                <a:cs typeface="Times New Roman"/>
              </a:rPr>
              <a:t> </a:t>
            </a:r>
            <a:r>
              <a:rPr lang="en-US" sz="26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and </a:t>
            </a:r>
            <a:r>
              <a:rPr lang="en-US" sz="2600" i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d/u</a:t>
            </a:r>
            <a:r>
              <a:rPr lang="en-US" sz="26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with minimal theoretical uncertainties, and input for </a:t>
            </a:r>
            <a:r>
              <a:rPr lang="en-US" sz="2600" dirty="0" err="1" smtClean="0">
                <a:solidFill>
                  <a:schemeClr val="accent2"/>
                </a:solidFill>
                <a:latin typeface="Times New Roman"/>
                <a:cs typeface="Times New Roman"/>
              </a:rPr>
              <a:t>parton</a:t>
            </a:r>
            <a:r>
              <a:rPr lang="en-US" sz="26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distribution parametrizations.</a:t>
            </a:r>
          </a:p>
          <a:p>
            <a:pPr algn="just" eaLnBrk="1" hangingPunct="1">
              <a:buClr>
                <a:srgbClr val="FF0000"/>
              </a:buClr>
            </a:pPr>
            <a:r>
              <a:rPr lang="en-US" sz="2600" dirty="0">
                <a:solidFill>
                  <a:schemeClr val="accent2"/>
                </a:solidFill>
                <a:latin typeface="Times New Roman"/>
                <a:cs typeface="Times New Roman"/>
              </a:rPr>
              <a:t>W</a:t>
            </a:r>
            <a:r>
              <a:rPr lang="en-US" sz="26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ill provide precision data on the EMC effect for the </a:t>
            </a:r>
            <a:r>
              <a:rPr lang="en-US" sz="2600" i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A=3</a:t>
            </a:r>
            <a:r>
              <a:rPr lang="en-US" sz="26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nuclear systems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5635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041A-E435-464B-869A-32970624CA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119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 Aside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Searching for the source of BPM problems seen </a:t>
            </a:r>
            <a:r>
              <a:rPr lang="en-US" smtClean="0"/>
              <a:t>during the Ar40 </a:t>
            </a:r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041A-E435-464B-869A-32970624CA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are we seeing?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Vertical BPM does not look as it should from good beam and </a:t>
            </a:r>
            <a:r>
              <a:rPr lang="en-US" dirty="0" err="1" smtClean="0"/>
              <a:t>rastering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041A-E435-464B-869A-32970624CA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good_B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895600"/>
            <a:ext cx="3969263" cy="2695887"/>
          </a:xfrm>
          <a:prstGeom prst="rect">
            <a:avLst/>
          </a:prstGeom>
        </p:spPr>
      </p:pic>
      <p:pic>
        <p:nvPicPr>
          <p:cNvPr id="6" name="Picture 5" descr="bad_BP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895600"/>
            <a:ext cx="3886200" cy="26394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5562600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 BPM – correct shape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5562600"/>
            <a:ext cx="333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BPM – incorrect shape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does this mean?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rast_of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2057400"/>
            <a:ext cx="4390800" cy="29776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041A-E435-464B-869A-32970624CA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7406" y="5181600"/>
            <a:ext cx="4416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the raster is off, we see what</a:t>
            </a:r>
          </a:p>
          <a:p>
            <a:r>
              <a:rPr lang="en-US" dirty="0" smtClean="0"/>
              <a:t>appears to be a vertical jump in the beam</a:t>
            </a:r>
            <a:endParaRPr lang="en-US" dirty="0"/>
          </a:p>
        </p:txBody>
      </p:sp>
      <p:pic>
        <p:nvPicPr>
          <p:cNvPr id="7" name="Picture 6" descr="rastvb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57400"/>
            <a:ext cx="4366286" cy="2935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5105400"/>
            <a:ext cx="39507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Normally should see one diamond</a:t>
            </a:r>
          </a:p>
          <a:p>
            <a:r>
              <a:rPr lang="en-US" dirty="0" smtClean="0"/>
              <a:t>because of the phase lag. This looks</a:t>
            </a:r>
          </a:p>
          <a:p>
            <a:r>
              <a:rPr lang="en-US" dirty="0" smtClean="0"/>
              <a:t>like two overlapped diamonds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Can we find the frequency of the jump?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entry-lo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3942680" cy="268715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041A-E435-464B-869A-32970624CA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 descr="entry-z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524000"/>
            <a:ext cx="3691002" cy="26149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4191000"/>
            <a:ext cx="4416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Looking at a large number of events, </a:t>
            </a:r>
          </a:p>
          <a:p>
            <a:r>
              <a:rPr lang="en-US" dirty="0" smtClean="0"/>
              <a:t>there does not appear to be any structure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4191000"/>
            <a:ext cx="3967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we zoom in to view a small number</a:t>
            </a:r>
          </a:p>
          <a:p>
            <a:r>
              <a:rPr lang="en-US" dirty="0" smtClean="0"/>
              <a:t>of events, we don’t see any structure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85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and Goals of the Experiment</a:t>
            </a:r>
          </a:p>
        </p:txBody>
      </p:sp>
      <p:sp>
        <p:nvSpPr>
          <p:cNvPr id="15363" name="Content Placeholder 3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5867400"/>
          </a:xfrm>
        </p:spPr>
        <p:txBody>
          <a:bodyPr anchor="ctr"/>
          <a:lstStyle/>
          <a:p>
            <a:pPr algn="just" eaLnBrk="1" hangingPunct="1">
              <a:buClr>
                <a:srgbClr val="FF0000"/>
              </a:buClr>
            </a:pPr>
            <a:r>
              <a:rPr lang="en-US" sz="2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MARATHON will measure the cross section ratio of deep inelastic electron scattering from the 3H and 3He mirror nuclei using the Hall A </a:t>
            </a:r>
            <a:r>
              <a:rPr lang="en-US" altLang="zh-CN" sz="2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HRS system </a:t>
            </a:r>
            <a:r>
              <a:rPr lang="en-US" sz="2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6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JLab</a:t>
            </a:r>
            <a:r>
              <a:rPr lang="en-US" sz="2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Clr>
                <a:srgbClr val="FF0000"/>
              </a:buClr>
            </a:pPr>
            <a:r>
              <a:rPr lang="en-US" sz="2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ratio will determine the ratio of the neutron to proton structure functions (</a:t>
            </a:r>
            <a:r>
              <a:rPr lang="en-US" sz="26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600" i="1" baseline="-25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i="1" baseline="30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6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600" i="1" baseline="-25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i="1" baseline="30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)and the ratio of the proton quark distribution functions (</a:t>
            </a:r>
            <a:r>
              <a:rPr lang="en-US" sz="26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d/u</a:t>
            </a:r>
            <a:r>
              <a:rPr lang="en-US" sz="2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using a new novel method that exploits the isospin symmetry of the </a:t>
            </a:r>
            <a:r>
              <a:rPr lang="en-US" sz="26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A=3</a:t>
            </a:r>
            <a:r>
              <a:rPr lang="en-US" sz="2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nuclei.</a:t>
            </a:r>
            <a:endParaRPr lang="en-US" sz="2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Clr>
                <a:srgbClr val="FF0000"/>
              </a:buClr>
            </a:pPr>
            <a:r>
              <a:rPr lang="en-US" sz="2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will also measure the EMC effect for 3H and 3He.  </a:t>
            </a:r>
            <a:r>
              <a:rPr lang="en-US" sz="26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A=3</a:t>
            </a:r>
            <a:r>
              <a:rPr lang="en-US" sz="2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EMC data are considered crucial for the effect understanding.</a:t>
            </a:r>
          </a:p>
          <a:p>
            <a:pPr algn="just" eaLnBrk="1" hangingPunct="1">
              <a:buClr>
                <a:srgbClr val="FF0000"/>
              </a:buClr>
            </a:pPr>
            <a:endParaRPr lang="en-US" sz="2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041A-E435-464B-869A-32970624CA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665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4800" y="5105400"/>
            <a:ext cx="8534400" cy="1219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Can we find the frequency of the jump?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entry-lo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3942680" cy="268715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041A-E435-464B-869A-32970624CA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 descr="entry-z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524000"/>
            <a:ext cx="3691002" cy="26149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4191000"/>
            <a:ext cx="4416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Looking at a large number of events, </a:t>
            </a:r>
          </a:p>
          <a:p>
            <a:r>
              <a:rPr lang="en-US" dirty="0" smtClean="0"/>
              <a:t>there does not appear to be any structure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4191000"/>
            <a:ext cx="4147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we zoom in to view a small number</a:t>
            </a:r>
          </a:p>
          <a:p>
            <a:r>
              <a:rPr lang="en-US" dirty="0" smtClean="0"/>
              <a:t>of events, there does not appear to be </a:t>
            </a:r>
          </a:p>
          <a:p>
            <a:r>
              <a:rPr lang="en-US" dirty="0" smtClean="0"/>
              <a:t>any structure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5029200"/>
            <a:ext cx="88476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If there is a frequency, it is faster than 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the clock trigger and we can’t see it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Is the beam really jumping?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vertical_focalpla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524000"/>
            <a:ext cx="3884080" cy="264747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041A-E435-464B-869A-32970624CA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1" y="42672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Vertical component of reconstructed</a:t>
            </a:r>
          </a:p>
          <a:p>
            <a:r>
              <a:rPr lang="en-US" dirty="0" smtClean="0"/>
              <a:t>track at HRS focal plane – inconsistent with beam jumping</a:t>
            </a:r>
            <a:endParaRPr lang="en-US" dirty="0"/>
          </a:p>
        </p:txBody>
      </p:sp>
      <p:pic>
        <p:nvPicPr>
          <p:cNvPr id="7" name="Picture 6" descr="harpscan_46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600200"/>
            <a:ext cx="4571999" cy="23360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267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harp scan plot is inconsistent with the beam jumping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5181600"/>
            <a:ext cx="7391400" cy="1295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Is the beam really jumping?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vertical_focalpla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524000"/>
            <a:ext cx="3884080" cy="264747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041A-E435-464B-869A-32970624CA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1" y="42672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Vertical component of reconstructed</a:t>
            </a:r>
          </a:p>
          <a:p>
            <a:r>
              <a:rPr lang="en-US" dirty="0" smtClean="0"/>
              <a:t>track at HRS focal plane – inconsistent with beam jumping</a:t>
            </a:r>
            <a:endParaRPr lang="en-US" dirty="0"/>
          </a:p>
        </p:txBody>
      </p:sp>
      <p:pic>
        <p:nvPicPr>
          <p:cNvPr id="7" name="Picture 6" descr="harpscan_46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600200"/>
            <a:ext cx="4571999" cy="23360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267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harp scan plot is inconsistent with the beam jumping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1" y="51816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We don’t see the beam jumping before or after the BPM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72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Thank You</a:t>
            </a:r>
            <a:r>
              <a:rPr lang="zh-CN" altLang="en-US" sz="72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！</a:t>
            </a:r>
            <a:endParaRPr lang="en-US" sz="7200" dirty="0">
              <a:solidFill>
                <a:schemeClr val="accent2"/>
              </a:solidFill>
              <a:latin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E69F5-B06D-4A34-90BD-D4E1D759837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6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1" name="Picture 1" descr="rslac.jpeg"/>
          <p:cNvPicPr>
            <a:picLocks noChangeAspect="1"/>
          </p:cNvPicPr>
          <p:nvPr/>
        </p:nvPicPr>
        <p:blipFill>
          <a:blip r:embed="rId2" cstate="print"/>
          <a:srcRect t="8598" r="327" b="8273"/>
          <a:stretch>
            <a:fillRect/>
          </a:stretch>
        </p:blipFill>
        <p:spPr bwMode="auto">
          <a:xfrm>
            <a:off x="76200" y="2286000"/>
            <a:ext cx="47244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2" name="Picture 2" descr="rall.jpeg"/>
          <p:cNvPicPr>
            <a:picLocks noChangeAspect="1"/>
          </p:cNvPicPr>
          <p:nvPr/>
        </p:nvPicPr>
        <p:blipFill>
          <a:blip r:embed="rId3" cstate="print"/>
          <a:srcRect l="12727" r="12727"/>
          <a:stretch>
            <a:fillRect/>
          </a:stretch>
        </p:blipFill>
        <p:spPr bwMode="auto">
          <a:xfrm>
            <a:off x="4572000" y="838200"/>
            <a:ext cx="455295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3" name="TextBox 3"/>
          <p:cNvSpPr txBox="1">
            <a:spLocks noChangeArrowheads="1"/>
          </p:cNvSpPr>
          <p:nvPr/>
        </p:nvSpPr>
        <p:spPr bwMode="auto">
          <a:xfrm>
            <a:off x="152400" y="914400"/>
            <a:ext cx="45434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2060"/>
                </a:solidFill>
                <a:cs typeface="Arial" charset="0"/>
              </a:rPr>
              <a:t>SLAC/CERN data show that the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2060"/>
                </a:solidFill>
                <a:cs typeface="Arial" charset="0"/>
              </a:rPr>
              <a:t>ratio </a:t>
            </a:r>
            <a:r>
              <a:rPr lang="en-US" sz="2200" i="1" dirty="0">
                <a:solidFill>
                  <a:srgbClr val="002060"/>
                </a:solidFill>
                <a:cs typeface="Arial" charset="0"/>
              </a:rPr>
              <a:t>R=</a:t>
            </a:r>
            <a:r>
              <a:rPr lang="el-GR" sz="2200" i="1" dirty="0">
                <a:solidFill>
                  <a:srgbClr val="002060"/>
                </a:solidFill>
                <a:cs typeface="Arial" charset="0"/>
              </a:rPr>
              <a:t>σ</a:t>
            </a:r>
            <a:r>
              <a:rPr lang="en-US" sz="2200" i="1" baseline="-25000" dirty="0">
                <a:solidFill>
                  <a:srgbClr val="002060"/>
                </a:solidFill>
                <a:cs typeface="Arial" charset="0"/>
              </a:rPr>
              <a:t>L</a:t>
            </a:r>
            <a:r>
              <a:rPr lang="en-US" sz="2200" i="1" dirty="0">
                <a:solidFill>
                  <a:srgbClr val="002060"/>
                </a:solidFill>
                <a:cs typeface="Arial" charset="0"/>
              </a:rPr>
              <a:t>/</a:t>
            </a:r>
            <a:r>
              <a:rPr lang="el-GR" sz="2200" i="1" dirty="0">
                <a:solidFill>
                  <a:srgbClr val="002060"/>
                </a:solidFill>
                <a:cs typeface="Arial" charset="0"/>
              </a:rPr>
              <a:t>σ</a:t>
            </a:r>
            <a:r>
              <a:rPr lang="en-US" sz="2200" i="1" baseline="-25000" dirty="0">
                <a:solidFill>
                  <a:srgbClr val="002060"/>
                </a:solidFill>
                <a:cs typeface="Arial" charset="0"/>
              </a:rPr>
              <a:t>T</a:t>
            </a:r>
            <a:r>
              <a:rPr lang="en-US" sz="2200" i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cs typeface="Arial" charset="0"/>
              </a:rPr>
              <a:t>is the same for all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2060"/>
                </a:solidFill>
                <a:cs typeface="Arial" charset="0"/>
              </a:rPr>
              <a:t>nuclei within experimental errors</a:t>
            </a:r>
          </a:p>
        </p:txBody>
      </p:sp>
      <p:sp>
        <p:nvSpPr>
          <p:cNvPr id="209924" name="TextBox 1"/>
          <p:cNvSpPr txBox="1">
            <a:spLocks noChangeArrowheads="1"/>
          </p:cNvSpPr>
          <p:nvPr/>
        </p:nvSpPr>
        <p:spPr bwMode="auto">
          <a:xfrm>
            <a:off x="381000" y="5783263"/>
            <a:ext cx="615745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baseline="30000" dirty="0">
                <a:solidFill>
                  <a:srgbClr val="00602B"/>
                </a:solidFill>
                <a:cs typeface="Arial" charset="0"/>
              </a:rPr>
              <a:t>3</a:t>
            </a:r>
            <a:r>
              <a:rPr lang="en-US" sz="2300" b="1" dirty="0">
                <a:solidFill>
                  <a:srgbClr val="00602B"/>
                </a:solidFill>
                <a:cs typeface="Arial" charset="0"/>
              </a:rPr>
              <a:t>He/</a:t>
            </a:r>
            <a:r>
              <a:rPr lang="en-US" sz="2300" b="1" baseline="30000" dirty="0">
                <a:solidFill>
                  <a:srgbClr val="00602B"/>
                </a:solidFill>
                <a:cs typeface="Arial" charset="0"/>
              </a:rPr>
              <a:t>3</a:t>
            </a:r>
            <a:r>
              <a:rPr lang="en-US" sz="2300" b="1" dirty="0">
                <a:solidFill>
                  <a:srgbClr val="00602B"/>
                </a:solidFill>
                <a:cs typeface="Arial" charset="0"/>
              </a:rPr>
              <a:t>H </a:t>
            </a:r>
            <a:r>
              <a:rPr lang="en-US" sz="2300" b="1" dirty="0" err="1">
                <a:solidFill>
                  <a:srgbClr val="00602B"/>
                </a:solidFill>
                <a:cs typeface="Arial" charset="0"/>
              </a:rPr>
              <a:t>JLab</a:t>
            </a:r>
            <a:r>
              <a:rPr lang="en-US" sz="2300" b="1" dirty="0">
                <a:solidFill>
                  <a:srgbClr val="00602B"/>
                </a:solidFill>
                <a:cs typeface="Arial" charset="0"/>
              </a:rPr>
              <a:t> data will be of better precision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dirty="0">
                <a:solidFill>
                  <a:srgbClr val="00602B"/>
                </a:solidFill>
                <a:cs typeface="Arial" charset="0"/>
              </a:rPr>
              <a:t>   than SLAC data [wider angular range!]</a:t>
            </a:r>
          </a:p>
        </p:txBody>
      </p:sp>
      <p:sp>
        <p:nvSpPr>
          <p:cNvPr id="209925" name="Title 2"/>
          <p:cNvSpPr txBox="1">
            <a:spLocks/>
          </p:cNvSpPr>
          <p:nvPr/>
        </p:nvSpPr>
        <p:spPr bwMode="auto">
          <a:xfrm>
            <a:off x="381000" y="1524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i="1">
                <a:solidFill>
                  <a:srgbClr val="FF0000"/>
                </a:solidFill>
                <a:cs typeface="Arial" charset="0"/>
              </a:rPr>
              <a:t>R=</a:t>
            </a:r>
            <a:r>
              <a:rPr lang="el-GR" sz="3200" i="1">
                <a:solidFill>
                  <a:srgbClr val="FF0000"/>
                </a:solidFill>
                <a:cs typeface="Arial" charset="0"/>
              </a:rPr>
              <a:t>σ</a:t>
            </a:r>
            <a:r>
              <a:rPr lang="en-US" sz="3200" i="1" baseline="-25000">
                <a:solidFill>
                  <a:srgbClr val="FF0000"/>
                </a:solidFill>
                <a:cs typeface="Arial" charset="0"/>
              </a:rPr>
              <a:t>L</a:t>
            </a:r>
            <a:r>
              <a:rPr lang="en-US" sz="3200" i="1">
                <a:solidFill>
                  <a:srgbClr val="FF0000"/>
                </a:solidFill>
                <a:cs typeface="Arial" charset="0"/>
              </a:rPr>
              <a:t>/</a:t>
            </a:r>
            <a:r>
              <a:rPr lang="el-GR" sz="3200" i="1">
                <a:solidFill>
                  <a:srgbClr val="FF0000"/>
                </a:solidFill>
                <a:cs typeface="Arial" charset="0"/>
              </a:rPr>
              <a:t>σ</a:t>
            </a:r>
            <a:r>
              <a:rPr lang="en-US" sz="3200" i="1" baseline="-25000">
                <a:solidFill>
                  <a:srgbClr val="FF0000"/>
                </a:solidFill>
                <a:cs typeface="Arial" charset="0"/>
              </a:rPr>
              <a:t>T</a:t>
            </a:r>
            <a:r>
              <a:rPr lang="en-US" sz="3200" i="1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>
                <a:solidFill>
                  <a:srgbClr val="FF0000"/>
                </a:solidFill>
                <a:cs typeface="Arial" charset="0"/>
              </a:rPr>
              <a:t>Measurements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F44AE-A55C-442D-8CAA-D46406544F7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31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EMC Effect</a:t>
            </a:r>
          </a:p>
        </p:txBody>
      </p:sp>
      <p:sp>
        <p:nvSpPr>
          <p:cNvPr id="15363" name="Content Placeholder 3"/>
          <p:cNvSpPr>
            <a:spLocks noGrp="1"/>
          </p:cNvSpPr>
          <p:nvPr>
            <p:ph idx="1"/>
          </p:nvPr>
        </p:nvSpPr>
        <p:spPr>
          <a:xfrm>
            <a:off x="76200" y="685800"/>
            <a:ext cx="8991600" cy="6019800"/>
          </a:xfrm>
        </p:spPr>
        <p:txBody>
          <a:bodyPr/>
          <a:lstStyle/>
          <a:p>
            <a:pPr algn="just" eaLnBrk="1" hangingPunct="1">
              <a:buClr>
                <a:srgbClr val="FF0000"/>
              </a:buClr>
            </a:pPr>
            <a:r>
              <a:rPr lang="en-US" sz="2400" dirty="0" smtClean="0">
                <a:solidFill>
                  <a:schemeClr val="accent2"/>
                </a:solidFill>
                <a:cs typeface="Times New Roman" pitchFamily="18" charset="0"/>
              </a:rPr>
              <a:t>Nuclear </a:t>
            </a:r>
            <a:r>
              <a:rPr lang="en-US" sz="2400" i="1" dirty="0" smtClean="0">
                <a:solidFill>
                  <a:schemeClr val="accent2"/>
                </a:solidFill>
                <a:cs typeface="Times New Roman" pitchFamily="18" charset="0"/>
              </a:rPr>
              <a:t>F</a:t>
            </a:r>
            <a:r>
              <a:rPr lang="en-US" sz="2400" i="1" baseline="-25000" dirty="0" smtClean="0">
                <a:solidFill>
                  <a:schemeClr val="accent2"/>
                </a:solidFill>
                <a:cs typeface="Times New Roman" pitchFamily="18" charset="0"/>
              </a:rPr>
              <a:t>2</a:t>
            </a:r>
            <a:r>
              <a:rPr lang="en-US" sz="2400" i="1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cs typeface="Times New Roman" pitchFamily="18" charset="0"/>
              </a:rPr>
              <a:t>structure function per nucleon is different than that of  deuterium: large dependence on </a:t>
            </a:r>
            <a:r>
              <a:rPr lang="en-US" sz="2400" dirty="0" err="1" smtClean="0">
                <a:solidFill>
                  <a:schemeClr val="accent2"/>
                </a:solidFill>
                <a:cs typeface="Times New Roman" pitchFamily="18" charset="0"/>
              </a:rPr>
              <a:t>Bjorken</a:t>
            </a:r>
            <a:r>
              <a:rPr lang="en-US" sz="2400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accent2"/>
                </a:solidFill>
                <a:cs typeface="Times New Roman" pitchFamily="18" charset="0"/>
              </a:rPr>
              <a:t>x</a:t>
            </a:r>
            <a:r>
              <a:rPr lang="en-US" sz="2400" dirty="0" smtClean="0">
                <a:solidFill>
                  <a:schemeClr val="accent2"/>
                </a:solidFill>
                <a:cs typeface="Times New Roman" pitchFamily="18" charset="0"/>
              </a:rPr>
              <a:t> and mass </a:t>
            </a:r>
            <a:r>
              <a:rPr lang="en-US" sz="2400" i="1" dirty="0" smtClean="0">
                <a:solidFill>
                  <a:schemeClr val="accent2"/>
                </a:solidFill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chemeClr val="accent2"/>
                </a:solidFill>
                <a:cs typeface="Times New Roman" pitchFamily="18" charset="0"/>
              </a:rPr>
              <a:t>.</a:t>
            </a:r>
          </a:p>
          <a:p>
            <a:pPr algn="just" eaLnBrk="1" hangingPunct="1">
              <a:buClr>
                <a:srgbClr val="FF0000"/>
              </a:buClr>
            </a:pPr>
            <a:r>
              <a:rPr lang="en-US" sz="2400" dirty="0" smtClean="0">
                <a:solidFill>
                  <a:schemeClr val="accent2"/>
                </a:solidFill>
                <a:cs typeface="Times New Roman" pitchFamily="18" charset="0"/>
              </a:rPr>
              <a:t>Quark distribution functions modified in the nuclear medium.</a:t>
            </a:r>
          </a:p>
          <a:p>
            <a:pPr algn="just" eaLnBrk="1" hangingPunct="1">
              <a:buClr>
                <a:srgbClr val="FF0000"/>
              </a:buClr>
            </a:pPr>
            <a:r>
              <a:rPr lang="en-US" sz="2400" dirty="0" smtClean="0">
                <a:solidFill>
                  <a:schemeClr val="accent2"/>
                </a:solidFill>
                <a:cs typeface="Times New Roman" pitchFamily="18" charset="0"/>
              </a:rPr>
              <a:t>Possible explanations include:</a:t>
            </a:r>
          </a:p>
          <a:p>
            <a:pPr lvl="1" algn="just" eaLnBrk="1" hangingPunct="1">
              <a:buClr>
                <a:srgbClr val="00B06E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cs typeface="Times New Roman" pitchFamily="18" charset="0"/>
              </a:rPr>
              <a:t>Binding effects beyond nucleon Fermi motion</a:t>
            </a:r>
          </a:p>
          <a:p>
            <a:pPr lvl="1" algn="just" eaLnBrk="1" hangingPunct="1">
              <a:buClr>
                <a:srgbClr val="00B06E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cs typeface="Times New Roman" pitchFamily="18" charset="0"/>
              </a:rPr>
              <a:t>Enhancement of </a:t>
            </a:r>
            <a:r>
              <a:rPr lang="en-US" sz="2400" dirty="0" err="1" smtClean="0">
                <a:solidFill>
                  <a:srgbClr val="C00000"/>
                </a:solidFill>
                <a:cs typeface="Times New Roman" pitchFamily="18" charset="0"/>
              </a:rPr>
              <a:t>pion</a:t>
            </a:r>
            <a:r>
              <a:rPr lang="en-US" sz="2400" dirty="0" smtClean="0">
                <a:solidFill>
                  <a:srgbClr val="C00000"/>
                </a:solidFill>
                <a:cs typeface="Times New Roman" pitchFamily="18" charset="0"/>
              </a:rPr>
              <a:t> field with increasing </a:t>
            </a:r>
            <a:r>
              <a:rPr lang="en-US" sz="2400" i="1" dirty="0" smtClean="0">
                <a:solidFill>
                  <a:srgbClr val="C00000"/>
                </a:solidFill>
                <a:cs typeface="Times New Roman" pitchFamily="18" charset="0"/>
              </a:rPr>
              <a:t>A</a:t>
            </a:r>
          </a:p>
          <a:p>
            <a:pPr lvl="1" algn="just" eaLnBrk="1" hangingPunct="1">
              <a:buClr>
                <a:srgbClr val="00B06E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cs typeface="Times New Roman" pitchFamily="18" charset="0"/>
              </a:rPr>
              <a:t>Influence of possible multi-quark clusters</a:t>
            </a:r>
          </a:p>
          <a:p>
            <a:pPr lvl="1" algn="just" eaLnBrk="1" hangingPunct="1">
              <a:buClr>
                <a:srgbClr val="00B06E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cs typeface="Times New Roman" pitchFamily="18" charset="0"/>
              </a:rPr>
              <a:t>Change in the quark confinement scale in nuclei</a:t>
            </a:r>
          </a:p>
          <a:p>
            <a:pPr lvl="1" algn="just" eaLnBrk="1" hangingPunct="1">
              <a:buClr>
                <a:srgbClr val="00B06E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cs typeface="Times New Roman" pitchFamily="18" charset="0"/>
              </a:rPr>
              <a:t> Local environment and density dependence</a:t>
            </a:r>
          </a:p>
          <a:p>
            <a:pPr algn="just" eaLnBrk="1" hangingPunct="1">
              <a:buClr>
                <a:srgbClr val="FF0000"/>
              </a:buClr>
            </a:pPr>
            <a:r>
              <a:rPr lang="en-US" sz="2400" dirty="0" smtClean="0">
                <a:solidFill>
                  <a:schemeClr val="accent2"/>
                </a:solidFill>
                <a:cs typeface="Times New Roman" pitchFamily="18" charset="0"/>
              </a:rPr>
              <a:t>No universally accepted theory for the effect explanation.</a:t>
            </a:r>
          </a:p>
          <a:p>
            <a:pPr algn="just" eaLnBrk="1" hangingPunct="1">
              <a:buClr>
                <a:srgbClr val="FF0000"/>
              </a:buClr>
            </a:pPr>
            <a:r>
              <a:rPr lang="en-US" sz="2400" i="1" dirty="0" smtClean="0">
                <a:solidFill>
                  <a:schemeClr val="accent2"/>
                </a:solidFill>
                <a:cs typeface="Times New Roman" pitchFamily="18" charset="0"/>
              </a:rPr>
              <a:t>A=</a:t>
            </a:r>
            <a:r>
              <a:rPr lang="en-US" sz="2400" dirty="0" smtClean="0">
                <a:solidFill>
                  <a:schemeClr val="accent2"/>
                </a:solidFill>
                <a:cs typeface="Times New Roman" pitchFamily="18" charset="0"/>
              </a:rPr>
              <a:t>3 data will be pivotal for understanding the EMC effect. </a:t>
            </a:r>
          </a:p>
          <a:p>
            <a:pPr algn="just" eaLnBrk="1" hangingPunct="1">
              <a:buClr>
                <a:srgbClr val="FF0000"/>
              </a:buClr>
            </a:pPr>
            <a:r>
              <a:rPr lang="en-US" sz="2400" dirty="0" smtClean="0">
                <a:solidFill>
                  <a:srgbClr val="00B050"/>
                </a:solidFill>
                <a:cs typeface="Times New Roman" pitchFamily="18" charset="0"/>
              </a:rPr>
              <a:t>Theorists: </a:t>
            </a:r>
            <a:r>
              <a:rPr lang="en-US" sz="2400" dirty="0" smtClean="0">
                <a:solidFill>
                  <a:schemeClr val="accent2"/>
                </a:solidFill>
                <a:cs typeface="Times New Roman" pitchFamily="18" charset="0"/>
              </a:rPr>
              <a:t>Ratio of EMC effect for </a:t>
            </a:r>
            <a:r>
              <a:rPr lang="en-US" sz="2400" baseline="30000" dirty="0" smtClean="0">
                <a:solidFill>
                  <a:schemeClr val="accent2"/>
                </a:solidFill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chemeClr val="accent2"/>
                </a:solidFill>
                <a:cs typeface="Times New Roman" pitchFamily="18" charset="0"/>
              </a:rPr>
              <a:t>H and </a:t>
            </a:r>
            <a:r>
              <a:rPr lang="en-US" sz="2400" baseline="30000" dirty="0" smtClean="0">
                <a:solidFill>
                  <a:schemeClr val="accent2"/>
                </a:solidFill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chemeClr val="accent2"/>
                </a:solidFill>
                <a:cs typeface="Times New Roman" pitchFamily="18" charset="0"/>
              </a:rPr>
              <a:t>He is the best quantity for quantitative  check of the theory, free of most uncertainties.</a:t>
            </a:r>
          </a:p>
          <a:p>
            <a:pPr algn="just" eaLnBrk="1" hangingPunct="1"/>
            <a:endParaRPr lang="en-US" sz="2400" dirty="0" smtClean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041A-E435-464B-869A-32970624CA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720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6858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Deep Inelastic Scattering and Quark Parton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Model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Content Placeholder 3"/>
          <p:cNvSpPr>
            <a:spLocks noGrp="1"/>
          </p:cNvSpPr>
          <p:nvPr>
            <p:ph idx="1"/>
          </p:nvPr>
        </p:nvSpPr>
        <p:spPr>
          <a:xfrm>
            <a:off x="114300" y="838200"/>
            <a:ext cx="8991600" cy="5867400"/>
          </a:xfrm>
        </p:spPr>
        <p:txBody>
          <a:bodyPr/>
          <a:lstStyle/>
          <a:p>
            <a:pPr algn="just" eaLnBrk="1" hangingPunct="1">
              <a:buClr>
                <a:srgbClr val="FF0000"/>
              </a:buClr>
            </a:pPr>
            <a:r>
              <a:rPr lang="en-US" sz="2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Nucleon Quark Parton Model (QPM): electron scatters from the Gell-Mann/Zweig quarks interacting through massless gluons.  Related formalism holds in a frame where the target moves with infinite momentum.</a:t>
            </a:r>
          </a:p>
          <a:p>
            <a:pPr algn="just" eaLnBrk="1" hangingPunct="1">
              <a:buClr>
                <a:srgbClr val="FF0000"/>
              </a:buClr>
            </a:pPr>
            <a:r>
              <a:rPr lang="en-US" sz="2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26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Bjorken</a:t>
            </a:r>
            <a:r>
              <a:rPr lang="en-US" sz="2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scaling/Deep Inelastic Scattering (DIS) limit (</a:t>
            </a:r>
            <a:r>
              <a:rPr lang="en-US" sz="2600" dirty="0" smtClean="0">
                <a:solidFill>
                  <a:schemeClr val="accent2"/>
                </a:solidFill>
                <a:latin typeface="Times New Roman" pitchFamily="18" charset="0"/>
              </a:rPr>
              <a:t>large </a:t>
            </a:r>
            <a:r>
              <a:rPr lang="en-US" sz="2600" i="1" dirty="0">
                <a:solidFill>
                  <a:schemeClr val="accent2"/>
                </a:solidFill>
                <a:latin typeface="Times New Roman" pitchFamily="18" charset="0"/>
              </a:rPr>
              <a:t>Q</a:t>
            </a:r>
            <a:r>
              <a:rPr lang="en-US" sz="2600" i="1" baseline="30000" dirty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2600" baseline="300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600" dirty="0">
                <a:solidFill>
                  <a:schemeClr val="accent2"/>
                </a:solidFill>
                <a:latin typeface="Times New Roman" pitchFamily="18" charset="0"/>
              </a:rPr>
              <a:t>and </a:t>
            </a:r>
            <a:r>
              <a:rPr lang="el-GR" sz="2600" i="1" dirty="0" smtClean="0">
                <a:solidFill>
                  <a:schemeClr val="accent2"/>
                </a:solidFill>
                <a:latin typeface="Times New Roman" pitchFamily="18" charset="0"/>
              </a:rPr>
              <a:t>ν</a:t>
            </a:r>
            <a:r>
              <a:rPr lang="en-US" sz="2600" dirty="0" smtClean="0">
                <a:solidFill>
                  <a:schemeClr val="accent2"/>
                </a:solidFill>
                <a:latin typeface="Times New Roman" pitchFamily="18" charset="0"/>
              </a:rPr>
              <a:t>, with fixed </a:t>
            </a:r>
            <a:r>
              <a:rPr lang="en-US" sz="2600" i="1" dirty="0" smtClean="0">
                <a:solidFill>
                  <a:schemeClr val="accent2"/>
                </a:solidFill>
                <a:latin typeface="Times New Roman" pitchFamily="18" charset="0"/>
              </a:rPr>
              <a:t>x),</a:t>
            </a:r>
            <a:r>
              <a:rPr lang="en-US" sz="2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the structure functions depend only on the </a:t>
            </a:r>
            <a:r>
              <a:rPr lang="en-US" sz="26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Bjorken</a:t>
            </a:r>
            <a:r>
              <a:rPr lang="en-US" sz="2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scaling variable </a:t>
            </a:r>
            <a:r>
              <a:rPr lang="en-US" sz="2600" i="1" dirty="0" smtClean="0">
                <a:solidFill>
                  <a:schemeClr val="accent2"/>
                </a:solidFill>
                <a:latin typeface="Times New Roman" pitchFamily="18" charset="0"/>
              </a:rPr>
              <a:t>x = Q</a:t>
            </a:r>
            <a:r>
              <a:rPr lang="en-US" sz="2600" i="1" baseline="30000" dirty="0" smtClean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2600" i="1" dirty="0" smtClean="0">
                <a:solidFill>
                  <a:schemeClr val="accent2"/>
                </a:solidFill>
                <a:latin typeface="Times New Roman" pitchFamily="18" charset="0"/>
              </a:rPr>
              <a:t>/2M</a:t>
            </a:r>
            <a:r>
              <a:rPr lang="en-US" sz="2600" baseline="300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l-GR" sz="2600" i="1" dirty="0" smtClean="0">
                <a:solidFill>
                  <a:schemeClr val="accent2"/>
                </a:solidFill>
                <a:latin typeface="Times New Roman" pitchFamily="18" charset="0"/>
              </a:rPr>
              <a:t>ν</a:t>
            </a:r>
            <a:r>
              <a:rPr lang="en-US" sz="2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the fraction of the nucleon momentum carried by the struck quark.  </a:t>
            </a:r>
          </a:p>
          <a:p>
            <a:pPr algn="just" eaLnBrk="1" hangingPunct="1">
              <a:buClr>
                <a:srgbClr val="FF0000"/>
              </a:buClr>
            </a:pPr>
            <a:r>
              <a:rPr lang="en-US" sz="2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Interpretation of structure functions in terms of quark probability momentum distributions </a:t>
            </a:r>
            <a:r>
              <a:rPr lang="en-US" sz="26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600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(x) </a:t>
            </a:r>
            <a:r>
              <a:rPr lang="en-US" sz="2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(up, down and strange quark and antiquarks) and quark electric charges </a:t>
            </a:r>
            <a:r>
              <a:rPr lang="en-US" sz="2600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600" i="1" baseline="-25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783"/>
          <p:cNvGraphicFramePr>
            <a:graphicFrameLocks noChangeAspect="1"/>
          </p:cNvGraphicFramePr>
          <p:nvPr>
            <p:extLst/>
          </p:nvPr>
        </p:nvGraphicFramePr>
        <p:xfrm>
          <a:off x="1468437" y="5486400"/>
          <a:ext cx="2722563" cy="950913"/>
        </p:xfrm>
        <a:graphic>
          <a:graphicData uri="http://schemas.openxmlformats.org/presentationml/2006/ole">
            <p:oleObj spid="_x0000_s3099" name="Equation" r:id="rId4" imgW="1257300" imgH="419100" progId="Equation.3">
              <p:embed/>
            </p:oleObj>
          </a:graphicData>
        </a:graphic>
      </p:graphicFrame>
      <p:graphicFrame>
        <p:nvGraphicFramePr>
          <p:cNvPr id="5" name="Object 784"/>
          <p:cNvGraphicFramePr>
            <a:graphicFrameLocks noChangeAspect="1"/>
          </p:cNvGraphicFramePr>
          <p:nvPr>
            <p:extLst/>
          </p:nvPr>
        </p:nvGraphicFramePr>
        <p:xfrm>
          <a:off x="4968458" y="5638800"/>
          <a:ext cx="2667000" cy="779463"/>
        </p:xfrm>
        <a:graphic>
          <a:graphicData uri="http://schemas.openxmlformats.org/presentationml/2006/ole">
            <p:oleObj spid="_x0000_s3100" name="Equation" r:id="rId5" imgW="1231366" imgH="342751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041A-E435-464B-869A-32970624CA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30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228600" y="1066800"/>
            <a:ext cx="86868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Assume </a:t>
            </a:r>
            <a:r>
              <a:rPr lang="en-US" sz="28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isospin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symmetry: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Proton and neutron structure functions: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Nachtmann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inequality: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524000" y="1600200"/>
          <a:ext cx="2835275" cy="1579563"/>
        </p:xfrm>
        <a:graphic>
          <a:graphicData uri="http://schemas.openxmlformats.org/presentationml/2006/ole">
            <p:oleObj spid="_x0000_s4145" name="Equation" r:id="rId3" imgW="1346200" imgH="736600" progId="Equation.3">
              <p:embed/>
            </p:oleObj>
          </a:graphicData>
        </a:graphic>
      </p:graphicFrame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228600" y="323850"/>
            <a:ext cx="8763000" cy="64611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en-US" sz="3600" i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3600" i="1" baseline="52000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</a:rPr>
              <a:t>/F</a:t>
            </a:r>
            <a:r>
              <a:rPr lang="en-US" sz="3600" i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3600" i="1" baseline="50000" dirty="0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in Quark Parton Model</a:t>
            </a:r>
          </a:p>
        </p:txBody>
      </p:sp>
      <p:graphicFrame>
        <p:nvGraphicFramePr>
          <p:cNvPr id="2051" name="Object 9"/>
          <p:cNvGraphicFramePr>
            <a:graphicFrameLocks noChangeAspect="1"/>
          </p:cNvGraphicFramePr>
          <p:nvPr/>
        </p:nvGraphicFramePr>
        <p:xfrm>
          <a:off x="2057400" y="3886200"/>
          <a:ext cx="5340350" cy="1903413"/>
        </p:xfrm>
        <a:graphic>
          <a:graphicData uri="http://schemas.openxmlformats.org/presentationml/2006/ole">
            <p:oleObj spid="_x0000_s4146" name="Equation" r:id="rId4" imgW="2501900" imgH="889000" progId="Equation.3">
              <p:embed/>
            </p:oleObj>
          </a:graphicData>
        </a:graphic>
      </p:graphicFrame>
      <p:graphicFrame>
        <p:nvGraphicFramePr>
          <p:cNvPr id="2052" name="Object 7"/>
          <p:cNvGraphicFramePr>
            <a:graphicFrameLocks noChangeAspect="1"/>
          </p:cNvGraphicFramePr>
          <p:nvPr>
            <p:extLst/>
          </p:nvPr>
        </p:nvGraphicFramePr>
        <p:xfrm>
          <a:off x="4362450" y="5867400"/>
          <a:ext cx="2495550" cy="515938"/>
        </p:xfrm>
        <a:graphic>
          <a:graphicData uri="http://schemas.openxmlformats.org/presentationml/2006/ole">
            <p:oleObj spid="_x0000_s4147" name="Equation" r:id="rId5" imgW="1104900" imgH="228600" progId="Equation.3">
              <p:embed/>
            </p:oleObj>
          </a:graphicData>
        </a:graphic>
      </p:graphicFrame>
      <p:graphicFrame>
        <p:nvGraphicFramePr>
          <p:cNvPr id="2053" name="Object 14"/>
          <p:cNvGraphicFramePr>
            <a:graphicFrameLocks noChangeAspect="1"/>
          </p:cNvGraphicFramePr>
          <p:nvPr/>
        </p:nvGraphicFramePr>
        <p:xfrm>
          <a:off x="5105400" y="1600200"/>
          <a:ext cx="2887663" cy="1579563"/>
        </p:xfrm>
        <a:graphic>
          <a:graphicData uri="http://schemas.openxmlformats.org/presentationml/2006/ole">
            <p:oleObj spid="_x0000_s4148" name="Equation" r:id="rId6" imgW="1371600" imgH="736600" progId="Equation.3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F44AE-A55C-442D-8CAA-D46406544F7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73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228600" y="805456"/>
            <a:ext cx="86868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Nachtmann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inequality satisfied: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For </a:t>
            </a:r>
            <a:r>
              <a:rPr lang="en-US" sz="2800" i="1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x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i="1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→ 0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: </a:t>
            </a:r>
            <a:r>
              <a:rPr lang="en-US" sz="2800" i="1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F</a:t>
            </a:r>
            <a:r>
              <a:rPr lang="en-US" sz="2800" i="1" baseline="-250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800" i="1" baseline="500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z="2800" i="1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/F</a:t>
            </a:r>
            <a:r>
              <a:rPr lang="en-US" sz="2800" i="1" baseline="-250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800" i="1" baseline="500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i="1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→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i="1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: Sea quarks dominate with: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8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For </a:t>
            </a:r>
            <a:r>
              <a:rPr lang="en-US" sz="2800" i="1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x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i="1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→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i="1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: </a:t>
            </a:r>
            <a:r>
              <a:rPr lang="en-US" sz="2800" i="1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F</a:t>
            </a:r>
            <a:r>
              <a:rPr lang="en-US" sz="2800" i="1" baseline="-250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800" i="1" baseline="500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z="2800" i="1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/F</a:t>
            </a:r>
            <a:r>
              <a:rPr lang="en-US" sz="2800" i="1" baseline="-250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800" i="1" baseline="500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p </a:t>
            </a:r>
            <a:r>
              <a:rPr lang="en-US" sz="2800" i="1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→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i="1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1/4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: High momentum </a:t>
            </a:r>
            <a:r>
              <a:rPr lang="en-US" sz="28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partons</a:t>
            </a:r>
            <a:endParaRPr lang="en-US" sz="28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 in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Arial" charset="0"/>
              </a:rPr>
              <a:t>proton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(</a:t>
            </a:r>
            <a:r>
              <a:rPr lang="en-US" sz="2800" dirty="0">
                <a:solidFill>
                  <a:srgbClr val="B808AB"/>
                </a:solidFill>
                <a:latin typeface="Times New Roman" pitchFamily="18" charset="0"/>
                <a:cs typeface="Arial" charset="0"/>
              </a:rPr>
              <a:t>neutron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) are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Arial" charset="0"/>
              </a:rPr>
              <a:t>up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(</a:t>
            </a:r>
            <a:r>
              <a:rPr lang="en-US" sz="2800" dirty="0">
                <a:solidFill>
                  <a:srgbClr val="B808AB"/>
                </a:solidFill>
                <a:latin typeface="Times New Roman" pitchFamily="18" charset="0"/>
                <a:cs typeface="Arial" charset="0"/>
              </a:rPr>
              <a:t>down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) quarks, and: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For medium and high </a:t>
            </a:r>
            <a:r>
              <a:rPr lang="en-US" sz="2800" i="1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x,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safe to assume that (with </a:t>
            </a:r>
            <a:r>
              <a:rPr lang="en-US" sz="2800" i="1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d 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and</a:t>
            </a:r>
            <a:endParaRPr lang="en-US" sz="2800" i="1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 u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denoting now quark plus antiquark distributions):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8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28600" y="152400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SLAC/CERN Data Interpretation in QPM</a:t>
            </a:r>
          </a:p>
        </p:txBody>
      </p:sp>
      <p:graphicFrame>
        <p:nvGraphicFramePr>
          <p:cNvPr id="3074" name="Object 8"/>
          <p:cNvGraphicFramePr>
            <a:graphicFrameLocks noChangeAspect="1"/>
          </p:cNvGraphicFramePr>
          <p:nvPr>
            <p:extLst/>
          </p:nvPr>
        </p:nvGraphicFramePr>
        <p:xfrm>
          <a:off x="3733800" y="3992562"/>
          <a:ext cx="1336675" cy="427038"/>
        </p:xfrm>
        <a:graphic>
          <a:graphicData uri="http://schemas.openxmlformats.org/presentationml/2006/ole">
            <p:oleObj spid="_x0000_s5169" name="Equation" r:id="rId3" imgW="558558" imgH="177723" progId="Equation.3">
              <p:embed/>
            </p:oleObj>
          </a:graphicData>
        </a:graphic>
      </p:graphicFrame>
      <p:graphicFrame>
        <p:nvGraphicFramePr>
          <p:cNvPr id="3075" name="Object 9"/>
          <p:cNvGraphicFramePr>
            <a:graphicFrameLocks noChangeAspect="1"/>
          </p:cNvGraphicFramePr>
          <p:nvPr>
            <p:extLst/>
          </p:nvPr>
        </p:nvGraphicFramePr>
        <p:xfrm>
          <a:off x="2895600" y="2255837"/>
          <a:ext cx="3100388" cy="487363"/>
        </p:xfrm>
        <a:graphic>
          <a:graphicData uri="http://schemas.openxmlformats.org/presentationml/2006/ole">
            <p:oleObj spid="_x0000_s5170" name="Equation" r:id="rId4" imgW="1295400" imgH="203200" progId="Equation.3">
              <p:embed/>
            </p:oleObj>
          </a:graphicData>
        </a:graphic>
      </p:graphicFrame>
      <p:graphicFrame>
        <p:nvGraphicFramePr>
          <p:cNvPr id="3076" name="Object 12"/>
          <p:cNvGraphicFramePr>
            <a:graphicFrameLocks noChangeAspect="1"/>
          </p:cNvGraphicFramePr>
          <p:nvPr>
            <p:extLst/>
          </p:nvPr>
        </p:nvGraphicFramePr>
        <p:xfrm>
          <a:off x="3200400" y="5673725"/>
          <a:ext cx="2638425" cy="1031875"/>
        </p:xfrm>
        <a:graphic>
          <a:graphicData uri="http://schemas.openxmlformats.org/presentationml/2006/ole">
            <p:oleObj spid="_x0000_s5171" name="Equation" r:id="rId5" imgW="1168400" imgH="457200" progId="Equation.3">
              <p:embed/>
            </p:oleObj>
          </a:graphicData>
        </a:graphic>
      </p:graphicFrame>
      <p:graphicFrame>
        <p:nvGraphicFramePr>
          <p:cNvPr id="3077" name="Object 13"/>
          <p:cNvGraphicFramePr>
            <a:graphicFrameLocks noChangeAspect="1"/>
          </p:cNvGraphicFramePr>
          <p:nvPr>
            <p:extLst/>
          </p:nvPr>
        </p:nvGraphicFramePr>
        <p:xfrm>
          <a:off x="5486400" y="855662"/>
          <a:ext cx="2495550" cy="515938"/>
        </p:xfrm>
        <a:graphic>
          <a:graphicData uri="http://schemas.openxmlformats.org/presentationml/2006/ole">
            <p:oleObj spid="_x0000_s5172" name="Equation" r:id="rId6" imgW="1104900" imgH="228600" progId="Equation.3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F44AE-A55C-442D-8CAA-D46406544F7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721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685800"/>
          </a:xfrm>
        </p:spPr>
        <p:txBody>
          <a:bodyPr/>
          <a:lstStyle/>
          <a:p>
            <a:pPr eaLnBrk="1" hangingPunct="1"/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36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i="1" baseline="4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i="1" baseline="4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Deuteron Extraction Uncertainties</a:t>
            </a:r>
          </a:p>
        </p:txBody>
      </p:sp>
      <p:sp>
        <p:nvSpPr>
          <p:cNvPr id="15363" name="Content Placeholder 3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6019800"/>
          </a:xfrm>
        </p:spPr>
        <p:txBody>
          <a:bodyPr/>
          <a:lstStyle/>
          <a:p>
            <a:pPr algn="just" eaLnBrk="1" hangingPunct="1">
              <a:buClr>
                <a:srgbClr val="FF0000"/>
              </a:buClr>
            </a:pPr>
            <a:r>
              <a:rPr lang="en-US" sz="29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Theoretically, </a:t>
            </a:r>
            <a:r>
              <a:rPr lang="en-US" sz="29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900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900" i="1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9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is a convolution of the “free nucleon” </a:t>
            </a:r>
            <a:r>
              <a:rPr lang="en-US" sz="29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900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900" i="1" baseline="4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900" baseline="4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9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900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900" i="1" baseline="4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9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functions with the deuteron wave function.  Uncertainty in knowledge of the nucleon-nucleon potential introduces a large uncertainty in the </a:t>
            </a:r>
            <a:r>
              <a:rPr lang="en-US" sz="29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determi</a:t>
            </a:r>
            <a:r>
              <a:rPr lang="en-US" sz="29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-nation of </a:t>
            </a:r>
            <a:r>
              <a:rPr lang="en-US" sz="29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900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900" i="1" baseline="4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9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(and </a:t>
            </a:r>
            <a:r>
              <a:rPr lang="en-US" sz="29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900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900" i="1" baseline="4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9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9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900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900" i="1" baseline="46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9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29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buClr>
                <a:srgbClr val="FF0000"/>
              </a:buClr>
            </a:pPr>
            <a:r>
              <a:rPr lang="en-US" sz="29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Realistic relativistic calculations also show a large </a:t>
            </a:r>
            <a:r>
              <a:rPr lang="en-US" sz="29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sensi-tivity</a:t>
            </a:r>
            <a:r>
              <a:rPr lang="en-US" sz="29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29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900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900" i="1" baseline="4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9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extraction on the nucleon binding effects in the deuteron (W</a:t>
            </a:r>
            <a:r>
              <a:rPr lang="en-US" sz="29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9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Melnitchouk</a:t>
            </a:r>
            <a:r>
              <a:rPr lang="en-US" sz="29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and A. Thomas).</a:t>
            </a:r>
          </a:p>
          <a:p>
            <a:pPr algn="just" eaLnBrk="1" hangingPunct="1">
              <a:buClr>
                <a:srgbClr val="FF0000"/>
              </a:buClr>
            </a:pPr>
            <a:r>
              <a:rPr lang="en-US" sz="29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Existence of an EMC effect  in the deuteron (if the nucleon </a:t>
            </a:r>
            <a:r>
              <a:rPr lang="en-US" sz="29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900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9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(x</a:t>
            </a:r>
            <a:r>
              <a:rPr lang="en-US" sz="29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9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 the deuteron are different than those of the free nucleon) would alter significantly the extracted </a:t>
            </a:r>
            <a:r>
              <a:rPr lang="en-US" sz="29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900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900" i="1" baseline="46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9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value.  Note: recent </a:t>
            </a:r>
            <a:r>
              <a:rPr lang="en-US" sz="29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JLab</a:t>
            </a:r>
            <a:r>
              <a:rPr lang="en-US" sz="29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data support the existence of the EMC effect in the deuteron!</a:t>
            </a:r>
          </a:p>
          <a:p>
            <a:pPr algn="just" eaLnBrk="1" hangingPunct="1">
              <a:buClr>
                <a:srgbClr val="FF0000"/>
              </a:buClr>
            </a:pPr>
            <a:endParaRPr lang="en-US" sz="2600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041A-E435-464B-869A-32970624CA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153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62000"/>
          </a:xfrm>
        </p:spPr>
        <p:txBody>
          <a:bodyPr/>
          <a:lstStyle/>
          <a:p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i="1" baseline="4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36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3600" i="1" baseline="4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d/u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Ratios and 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Limits for 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69620233"/>
              </p:ext>
            </p:extLst>
          </p:nvPr>
        </p:nvGraphicFramePr>
        <p:xfrm>
          <a:off x="838200" y="914400"/>
          <a:ext cx="7315199" cy="3676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4981"/>
                <a:gridCol w="1255581"/>
                <a:gridCol w="822959"/>
                <a:gridCol w="1005839"/>
                <a:gridCol w="1005839"/>
              </a:tblGrid>
              <a:tr h="10477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</a:t>
                      </a:r>
                      <a:r>
                        <a:rPr lang="en-US" sz="2400" b="1" i="1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US" sz="2400" b="1" i="1" baseline="5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/F</a:t>
                      </a:r>
                      <a:r>
                        <a:rPr lang="en-US" sz="2400" b="1" i="1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US" sz="2400" b="1" i="1" baseline="5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</a:t>
                      </a:r>
                      <a:endParaRPr lang="en-US" sz="2400" b="1" i="1" baseline="5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</a:rPr>
                        <a:t>d/u</a:t>
                      </a:r>
                      <a:endParaRPr lang="en-US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1" i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400" b="1" i="1" baseline="500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400" b="1" i="1" baseline="5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1" i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400" b="1" i="1" baseline="50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  <a:p>
                      <a:endParaRPr lang="en-US" sz="2000" dirty="0" smtClean="0"/>
                    </a:p>
                  </a:txBody>
                  <a:tcPr/>
                </a:tc>
              </a:tr>
              <a:tr h="52196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</a:t>
                      </a:r>
                      <a:r>
                        <a:rPr lang="en-US" sz="2000" b="1" baseline="0" dirty="0" smtClean="0"/>
                        <a:t>         </a:t>
                      </a:r>
                      <a:r>
                        <a:rPr lang="en-US" sz="2000" b="1" i="1" dirty="0" smtClean="0"/>
                        <a:t>SU(6)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2/3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5/9</a:t>
                      </a:r>
                      <a:endParaRPr lang="en-US" dirty="0"/>
                    </a:p>
                  </a:txBody>
                  <a:tcPr/>
                </a:tc>
              </a:tr>
              <a:tr h="521965">
                <a:tc>
                  <a:txBody>
                    <a:bodyPr/>
                    <a:lstStyle/>
                    <a:p>
                      <a:r>
                        <a:rPr lang="en-US" b="0" dirty="0" smtClean="0"/>
                        <a:t>      </a:t>
                      </a:r>
                      <a:r>
                        <a:rPr lang="en-US" sz="2000" b="1" dirty="0" err="1" smtClean="0"/>
                        <a:t>Diquark</a:t>
                      </a:r>
                      <a:r>
                        <a:rPr lang="en-US" sz="2000" b="1" dirty="0" smtClean="0"/>
                        <a:t>/Feynman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     1/4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  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    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    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2196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</a:t>
                      </a:r>
                      <a:r>
                        <a:rPr lang="en-US" sz="2000" b="1" dirty="0" smtClean="0"/>
                        <a:t>Quark Model/</a:t>
                      </a:r>
                      <a:r>
                        <a:rPr lang="en-US" sz="2000" b="1" dirty="0" err="1" smtClean="0"/>
                        <a:t>Isgur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     1/4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  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    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    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219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  </a:t>
                      </a:r>
                      <a:r>
                        <a:rPr lang="en-US" sz="2000" b="1" dirty="0" err="1" smtClean="0"/>
                        <a:t>Perturbative</a:t>
                      </a:r>
                      <a:r>
                        <a:rPr lang="en-US" sz="2000" b="1" dirty="0" smtClean="0"/>
                        <a:t> QCD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     3/7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1/5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    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    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21965"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  <a:r>
                        <a:rPr lang="en-US" sz="2000" b="1" dirty="0" smtClean="0"/>
                        <a:t>Quark</a:t>
                      </a:r>
                      <a:r>
                        <a:rPr lang="en-US" sz="2000" b="1" baseline="0" dirty="0" smtClean="0"/>
                        <a:t> Counting </a:t>
                      </a:r>
                      <a:r>
                        <a:rPr lang="en-US" sz="2000" b="1" dirty="0" smtClean="0"/>
                        <a:t>Rules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     3/7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1/5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    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    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9662" name="TextBox 6"/>
          <p:cNvSpPr txBox="1">
            <a:spLocks noChangeArrowheads="1"/>
          </p:cNvSpPr>
          <p:nvPr/>
        </p:nvSpPr>
        <p:spPr bwMode="auto">
          <a:xfrm>
            <a:off x="139235" y="4648200"/>
            <a:ext cx="89916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00" b="1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  Asymmetry measured with polarized electrons and </a:t>
            </a:r>
            <a:r>
              <a:rPr lang="en-US" sz="2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nucleons. QPM </a:t>
            </a:r>
            <a:r>
              <a:rPr lang="en-US" sz="2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probability that the quark spins are aligned with the nucleon spin</a:t>
            </a:r>
            <a:r>
              <a:rPr lang="en-US" sz="2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00" b="1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i="1" baseline="5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00" b="1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i="1" baseline="5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  Extensive experimental programs at CERN, SLAC, DESY and </a:t>
            </a:r>
            <a:r>
              <a:rPr lang="en-US" sz="26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JLab</a:t>
            </a:r>
            <a:r>
              <a:rPr lang="en-US" sz="2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(6 GeV and 12 GeV Programs)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041A-E435-464B-869A-32970624CA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356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tential.jpeg"/>
          <p:cNvPicPr>
            <a:picLocks noChangeAspect="1"/>
          </p:cNvPicPr>
          <p:nvPr/>
        </p:nvPicPr>
        <p:blipFill>
          <a:blip r:embed="rId2" cstate="print"/>
          <a:srcRect l="5425" t="11111" r="6863" b="8889"/>
          <a:stretch>
            <a:fillRect/>
          </a:stretch>
        </p:blipFill>
        <p:spPr>
          <a:xfrm>
            <a:off x="304800" y="685800"/>
            <a:ext cx="46482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5400" y="1676400"/>
            <a:ext cx="3789820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FF0000"/>
                </a:solidFill>
                <a:cs typeface="Arial" charset="0"/>
              </a:rPr>
              <a:t>Standard analysis of </a:t>
            </a:r>
            <a:r>
              <a:rPr lang="en-US" sz="1900" i="1" dirty="0">
                <a:solidFill>
                  <a:srgbClr val="FF0000"/>
                </a:solidFill>
                <a:cs typeface="Arial" charset="0"/>
              </a:rPr>
              <a:t>F</a:t>
            </a:r>
            <a:r>
              <a:rPr lang="en-US" sz="1900" i="1" baseline="-25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sz="1900" i="1" baseline="46000" dirty="0">
                <a:solidFill>
                  <a:srgbClr val="FF0000"/>
                </a:solidFill>
                <a:cs typeface="Arial" charset="0"/>
              </a:rPr>
              <a:t>n</a:t>
            </a:r>
            <a:r>
              <a:rPr lang="en-US" sz="1900" i="1" baseline="30000" dirty="0">
                <a:solidFill>
                  <a:srgbClr val="FF0000"/>
                </a:solidFill>
                <a:cs typeface="Arial" charset="0"/>
              </a:rPr>
              <a:t>/</a:t>
            </a:r>
            <a:r>
              <a:rPr lang="en-US" sz="1900" i="1" dirty="0">
                <a:solidFill>
                  <a:srgbClr val="FF0000"/>
                </a:solidFill>
                <a:cs typeface="Arial" charset="0"/>
              </a:rPr>
              <a:t>F</a:t>
            </a:r>
            <a:r>
              <a:rPr lang="en-US" sz="1900" i="1" baseline="-25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sz="1900" i="1" baseline="46000" dirty="0">
                <a:solidFill>
                  <a:srgbClr val="FF0000"/>
                </a:solidFill>
                <a:cs typeface="Arial" charset="0"/>
              </a:rPr>
              <a:t>p  </a:t>
            </a:r>
            <a:r>
              <a:rPr lang="en-US" sz="1900" dirty="0">
                <a:solidFill>
                  <a:srgbClr val="FF0000"/>
                </a:solidFill>
                <a:cs typeface="Arial" charset="0"/>
              </a:rPr>
              <a:t>from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FF0000"/>
                </a:solidFill>
                <a:cs typeface="Arial" charset="0"/>
              </a:rPr>
              <a:t>proton and deuteron data shows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FF0000"/>
                </a:solidFill>
                <a:cs typeface="Arial" charset="0"/>
              </a:rPr>
              <a:t>large uncertainty at high-</a:t>
            </a:r>
            <a:r>
              <a:rPr lang="en-US" sz="1900" i="1" dirty="0">
                <a:solidFill>
                  <a:srgbClr val="FF0000"/>
                </a:solidFill>
                <a:cs typeface="Arial" charset="0"/>
              </a:rPr>
              <a:t>x</a:t>
            </a:r>
            <a:r>
              <a:rPr lang="en-US" sz="1900" dirty="0">
                <a:solidFill>
                  <a:srgbClr val="FF0000"/>
                </a:solidFill>
                <a:cs typeface="Arial" charset="0"/>
              </a:rPr>
              <a:t> values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FF0000"/>
                </a:solidFill>
                <a:cs typeface="Arial" charset="0"/>
              </a:rPr>
              <a:t>depending on nucleon-nucleon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FF0000"/>
                </a:solidFill>
                <a:cs typeface="Arial" charset="0"/>
              </a:rPr>
              <a:t>potential 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F44AE-A55C-442D-8CAA-D46406544F7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99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85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Theory Overview (I)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791200"/>
          </a:xfrm>
        </p:spPr>
        <p:txBody>
          <a:bodyPr/>
          <a:lstStyle/>
          <a:p>
            <a:pPr algn="just" eaLnBrk="1" hangingPunct="1"/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smtClean="0">
                <a:solidFill>
                  <a:srgbClr val="002060"/>
                </a:solidFill>
              </a:rPr>
              <a:t>SU(6)-breaking </a:t>
            </a:r>
            <a:r>
              <a:rPr lang="en-US" sz="2500" dirty="0" err="1" smtClean="0">
                <a:solidFill>
                  <a:srgbClr val="002060"/>
                </a:solidFill>
              </a:rPr>
              <a:t>Diquark</a:t>
            </a:r>
            <a:r>
              <a:rPr lang="en-US" sz="2500" dirty="0" smtClean="0">
                <a:solidFill>
                  <a:srgbClr val="002060"/>
                </a:solidFill>
              </a:rPr>
              <a:t> Model </a:t>
            </a:r>
            <a:r>
              <a:rPr lang="en-US" sz="2500" dirty="0" smtClean="0">
                <a:solidFill>
                  <a:srgbClr val="00602B"/>
                </a:solidFill>
              </a:rPr>
              <a:t>(Close/Feynman, 1970’s)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</a:rPr>
              <a:t>Phenomenological explanation: fall off of </a:t>
            </a:r>
            <a:r>
              <a:rPr lang="en-US" sz="2200" i="1" dirty="0" smtClean="0">
                <a:solidFill>
                  <a:srgbClr val="0070C0"/>
                </a:solidFill>
              </a:rPr>
              <a:t>F</a:t>
            </a:r>
            <a:r>
              <a:rPr lang="en-US" sz="2200" i="1" baseline="-25000" dirty="0" smtClean="0">
                <a:solidFill>
                  <a:srgbClr val="0070C0"/>
                </a:solidFill>
              </a:rPr>
              <a:t>2</a:t>
            </a:r>
            <a:r>
              <a:rPr lang="en-US" sz="2200" i="1" baseline="50000" dirty="0" smtClean="0">
                <a:solidFill>
                  <a:srgbClr val="0070C0"/>
                </a:solidFill>
              </a:rPr>
              <a:t>n</a:t>
            </a:r>
            <a:r>
              <a:rPr lang="en-US" sz="2200" i="1" dirty="0" smtClean="0">
                <a:solidFill>
                  <a:srgbClr val="0070C0"/>
                </a:solidFill>
              </a:rPr>
              <a:t>/F</a:t>
            </a:r>
            <a:r>
              <a:rPr lang="en-US" sz="2200" i="1" baseline="-25000" dirty="0" smtClean="0">
                <a:solidFill>
                  <a:srgbClr val="0070C0"/>
                </a:solidFill>
              </a:rPr>
              <a:t>2</a:t>
            </a:r>
            <a:r>
              <a:rPr lang="en-US" sz="2200" i="1" baseline="50000" dirty="0" smtClean="0">
                <a:solidFill>
                  <a:srgbClr val="0070C0"/>
                </a:solidFill>
              </a:rPr>
              <a:t>p</a:t>
            </a:r>
            <a:r>
              <a:rPr lang="en-US" sz="2200" dirty="0" smtClean="0">
                <a:solidFill>
                  <a:srgbClr val="0070C0"/>
                </a:solidFill>
              </a:rPr>
              <a:t> and its </a:t>
            </a:r>
            <a:r>
              <a:rPr lang="en-US" sz="2200" i="1" dirty="0" smtClean="0">
                <a:solidFill>
                  <a:srgbClr val="0070C0"/>
                </a:solidFill>
              </a:rPr>
              <a:t>x=1</a:t>
            </a:r>
            <a:r>
              <a:rPr lang="en-US" sz="2200" dirty="0" smtClean="0">
                <a:solidFill>
                  <a:srgbClr val="0070C0"/>
                </a:solidFill>
              </a:rPr>
              <a:t> limit easily explainable using SU(6) nucleon wave function </a:t>
            </a:r>
            <a:r>
              <a:rPr lang="en-US" sz="2200" dirty="0" smtClean="0">
                <a:solidFill>
                  <a:srgbClr val="00602B"/>
                </a:solidFill>
              </a:rPr>
              <a:t>(Close, 1973) </a:t>
            </a:r>
            <a:r>
              <a:rPr lang="en-US" sz="2200" dirty="0" smtClean="0">
                <a:solidFill>
                  <a:srgbClr val="0070C0"/>
                </a:solidFill>
              </a:rPr>
              <a:t>or </a:t>
            </a:r>
            <a:r>
              <a:rPr lang="en-US" sz="2200" dirty="0" err="1" smtClean="0">
                <a:solidFill>
                  <a:srgbClr val="0070C0"/>
                </a:solidFill>
              </a:rPr>
              <a:t>Regge</a:t>
            </a:r>
            <a:r>
              <a:rPr lang="en-US" sz="2200" dirty="0" smtClean="0">
                <a:solidFill>
                  <a:srgbClr val="0070C0"/>
                </a:solidFill>
              </a:rPr>
              <a:t> theory </a:t>
            </a:r>
            <a:r>
              <a:rPr lang="en-US" sz="2200" dirty="0" smtClean="0">
                <a:solidFill>
                  <a:srgbClr val="00602B"/>
                </a:solidFill>
              </a:rPr>
              <a:t>(Feynman, 1975) </a:t>
            </a:r>
            <a:r>
              <a:rPr lang="en-US" sz="2200" dirty="0" smtClean="0">
                <a:solidFill>
                  <a:srgbClr val="0070C0"/>
                </a:solidFill>
              </a:rPr>
              <a:t>and assuming that the spectator </a:t>
            </a:r>
            <a:r>
              <a:rPr lang="en-US" sz="2200" dirty="0" err="1" smtClean="0">
                <a:solidFill>
                  <a:srgbClr val="0070C0"/>
                </a:solidFill>
              </a:rPr>
              <a:t>diquark</a:t>
            </a:r>
            <a:r>
              <a:rPr lang="en-US" sz="2200" dirty="0" smtClean="0">
                <a:solidFill>
                  <a:srgbClr val="0070C0"/>
                </a:solidFill>
              </a:rPr>
              <a:t> configuration with total spin </a:t>
            </a:r>
            <a:r>
              <a:rPr lang="en-US" sz="2200" i="1" dirty="0" smtClean="0">
                <a:solidFill>
                  <a:srgbClr val="0070C0"/>
                </a:solidFill>
              </a:rPr>
              <a:t>s=1</a:t>
            </a:r>
            <a:r>
              <a:rPr lang="en-US" sz="2200" dirty="0" smtClean="0">
                <a:solidFill>
                  <a:srgbClr val="0070C0"/>
                </a:solidFill>
              </a:rPr>
              <a:t> is suppressed relative to that with </a:t>
            </a:r>
            <a:r>
              <a:rPr lang="en-US" sz="2200" i="1" dirty="0" smtClean="0">
                <a:solidFill>
                  <a:srgbClr val="0070C0"/>
                </a:solidFill>
              </a:rPr>
              <a:t>s=0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</a:rPr>
              <a:t>Limit at </a:t>
            </a:r>
            <a:r>
              <a:rPr lang="en-US" sz="2200" i="1" dirty="0" smtClean="0">
                <a:solidFill>
                  <a:srgbClr val="0070C0"/>
                </a:solidFill>
              </a:rPr>
              <a:t>x=1</a:t>
            </a:r>
            <a:r>
              <a:rPr lang="en-US" sz="2200" dirty="0" smtClean="0">
                <a:solidFill>
                  <a:srgbClr val="0070C0"/>
                </a:solidFill>
              </a:rPr>
              <a:t> in agreement with the SLAC/CERN data.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just" eaLnBrk="1" hangingPunct="1"/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smtClean="0">
                <a:solidFill>
                  <a:srgbClr val="002060"/>
                </a:solidFill>
              </a:rPr>
              <a:t>Constituent Quark Model </a:t>
            </a:r>
            <a:r>
              <a:rPr lang="en-US" sz="2500" dirty="0" smtClean="0">
                <a:solidFill>
                  <a:srgbClr val="00602B"/>
                </a:solidFill>
              </a:rPr>
              <a:t>(</a:t>
            </a:r>
            <a:r>
              <a:rPr lang="en-US" sz="2500" dirty="0" err="1" smtClean="0">
                <a:solidFill>
                  <a:srgbClr val="00602B"/>
                </a:solidFill>
              </a:rPr>
              <a:t>Isgur</a:t>
            </a:r>
            <a:r>
              <a:rPr lang="en-US" sz="2500" dirty="0" smtClean="0">
                <a:solidFill>
                  <a:srgbClr val="00602B"/>
                </a:solidFill>
              </a:rPr>
              <a:t> and Carl, 1980-2000)</a:t>
            </a:r>
            <a:endParaRPr lang="en-US" sz="2500" dirty="0">
              <a:solidFill>
                <a:srgbClr val="00602B"/>
              </a:solidFill>
            </a:endParaRP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</a:rPr>
              <a:t>Suppression fully understood in the hyperfine-perturbed quark model: color-magnetic hyperfine interaction generated by gluon exchange is proportional to quark spin dot products </a:t>
            </a:r>
            <a:r>
              <a:rPr lang="en-US" sz="2200" b="1" dirty="0" err="1" smtClean="0">
                <a:solidFill>
                  <a:srgbClr val="0070C0"/>
                </a:solidFill>
              </a:rPr>
              <a:t>s</a:t>
            </a:r>
            <a:r>
              <a:rPr lang="en-US" sz="2200" baseline="-25000" dirty="0" err="1" smtClean="0">
                <a:solidFill>
                  <a:srgbClr val="0070C0"/>
                </a:solidFill>
              </a:rPr>
              <a:t>i</a:t>
            </a:r>
            <a:r>
              <a:rPr lang="en-US" sz="2200" dirty="0" err="1" smtClean="0">
                <a:solidFill>
                  <a:srgbClr val="0070C0"/>
                </a:solidFill>
              </a:rPr>
              <a:t>·</a:t>
            </a:r>
            <a:r>
              <a:rPr lang="en-US" sz="2200" b="1" dirty="0" err="1">
                <a:solidFill>
                  <a:srgbClr val="0070C0"/>
                </a:solidFill>
              </a:rPr>
              <a:t>s</a:t>
            </a:r>
            <a:r>
              <a:rPr lang="en-US" sz="2200" baseline="-25000" dirty="0" err="1" smtClean="0">
                <a:solidFill>
                  <a:srgbClr val="0070C0"/>
                </a:solidFill>
              </a:rPr>
              <a:t>j</a:t>
            </a:r>
            <a:r>
              <a:rPr lang="en-US" sz="2200" dirty="0" smtClean="0">
                <a:solidFill>
                  <a:srgbClr val="0070C0"/>
                </a:solidFill>
              </a:rPr>
              <a:t>.  Force is repulsive(attractive) for parallel(antiparallel) spins and allows the </a:t>
            </a:r>
            <a:r>
              <a:rPr lang="en-US" sz="2200" i="1" dirty="0" smtClean="0">
                <a:solidFill>
                  <a:srgbClr val="0070C0"/>
                </a:solidFill>
              </a:rPr>
              <a:t>u(x) </a:t>
            </a:r>
            <a:r>
              <a:rPr lang="en-US" sz="2200" dirty="0" smtClean="0">
                <a:solidFill>
                  <a:srgbClr val="0070C0"/>
                </a:solidFill>
              </a:rPr>
              <a:t>and </a:t>
            </a:r>
            <a:r>
              <a:rPr lang="en-US" sz="2200" i="1" dirty="0" smtClean="0">
                <a:solidFill>
                  <a:srgbClr val="0070C0"/>
                </a:solidFill>
              </a:rPr>
              <a:t>d(x)</a:t>
            </a:r>
            <a:r>
              <a:rPr lang="en-US" sz="2200" dirty="0" smtClean="0">
                <a:solidFill>
                  <a:srgbClr val="0070C0"/>
                </a:solidFill>
              </a:rPr>
              <a:t> quark momentum distributions to be different.</a:t>
            </a:r>
            <a:endParaRPr lang="en-US" sz="2200" dirty="0">
              <a:solidFill>
                <a:srgbClr val="0070C0"/>
              </a:solidFill>
            </a:endParaRP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250" dirty="0" smtClean="0">
                <a:solidFill>
                  <a:srgbClr val="0070C0"/>
                </a:solidFill>
              </a:rPr>
              <a:t>Limit for </a:t>
            </a:r>
            <a:r>
              <a:rPr lang="en-US" sz="2250" i="1" dirty="0" smtClean="0">
                <a:solidFill>
                  <a:srgbClr val="0070C0"/>
                </a:solidFill>
              </a:rPr>
              <a:t>x=1</a:t>
            </a:r>
            <a:r>
              <a:rPr lang="en-US" sz="2250" dirty="0" smtClean="0">
                <a:solidFill>
                  <a:srgbClr val="0070C0"/>
                </a:solidFill>
              </a:rPr>
              <a:t> in agreement with the </a:t>
            </a:r>
            <a:r>
              <a:rPr lang="en-US" sz="2250" dirty="0" err="1">
                <a:solidFill>
                  <a:srgbClr val="0070C0"/>
                </a:solidFill>
              </a:rPr>
              <a:t>d</a:t>
            </a:r>
            <a:r>
              <a:rPr lang="en-US" sz="2250" dirty="0" err="1" smtClean="0">
                <a:solidFill>
                  <a:srgbClr val="0070C0"/>
                </a:solidFill>
              </a:rPr>
              <a:t>iquark</a:t>
            </a:r>
            <a:r>
              <a:rPr lang="en-US" sz="2250" dirty="0" smtClean="0">
                <a:solidFill>
                  <a:srgbClr val="0070C0"/>
                </a:solidFill>
              </a:rPr>
              <a:t> </a:t>
            </a:r>
            <a:r>
              <a:rPr lang="en-US" sz="2250" dirty="0">
                <a:solidFill>
                  <a:srgbClr val="0070C0"/>
                </a:solidFill>
              </a:rPr>
              <a:t>m</a:t>
            </a:r>
            <a:r>
              <a:rPr lang="en-US" sz="2250" dirty="0" smtClean="0">
                <a:solidFill>
                  <a:srgbClr val="0070C0"/>
                </a:solidFill>
              </a:rPr>
              <a:t>odel and data.</a:t>
            </a:r>
            <a:endParaRPr lang="en-US" sz="2250" dirty="0">
              <a:solidFill>
                <a:srgbClr val="002060"/>
              </a:solidFill>
            </a:endParaRPr>
          </a:p>
          <a:p>
            <a:pPr marL="0" indent="0" algn="just" eaLnBrk="1" hangingPunct="1">
              <a:buNone/>
            </a:pPr>
            <a:endParaRPr 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041A-E435-464B-869A-32970624CA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72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85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Theory Overview (II)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91200"/>
          </a:xfrm>
        </p:spPr>
        <p:txBody>
          <a:bodyPr/>
          <a:lstStyle/>
          <a:p>
            <a:pPr algn="just" eaLnBrk="1" hangingPunct="1"/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Perturbative</a:t>
            </a:r>
            <a:r>
              <a:rPr lang="en-US" sz="2500" dirty="0" smtClean="0">
                <a:solidFill>
                  <a:srgbClr val="002060"/>
                </a:solidFill>
              </a:rPr>
              <a:t> QCD </a:t>
            </a:r>
            <a:r>
              <a:rPr lang="en-US" sz="2500" dirty="0" smtClean="0">
                <a:solidFill>
                  <a:srgbClr val="00602B"/>
                </a:solidFill>
              </a:rPr>
              <a:t>(Farrar and Jackson, 1975)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</a:rPr>
              <a:t>Simple consideration of </a:t>
            </a:r>
            <a:r>
              <a:rPr lang="en-US" sz="2200" dirty="0" err="1" smtClean="0">
                <a:solidFill>
                  <a:srgbClr val="0070C0"/>
                </a:solidFill>
              </a:rPr>
              <a:t>isospin</a:t>
            </a:r>
            <a:r>
              <a:rPr lang="en-US" sz="2200" dirty="0" smtClean="0">
                <a:solidFill>
                  <a:srgbClr val="0070C0"/>
                </a:solidFill>
              </a:rPr>
              <a:t> and </a:t>
            </a:r>
            <a:r>
              <a:rPr lang="en-US" sz="2200" dirty="0" err="1" smtClean="0">
                <a:solidFill>
                  <a:srgbClr val="0070C0"/>
                </a:solidFill>
              </a:rPr>
              <a:t>helicity</a:t>
            </a:r>
            <a:r>
              <a:rPr lang="en-US" sz="2200" dirty="0" smtClean="0">
                <a:solidFill>
                  <a:srgbClr val="0070C0"/>
                </a:solidFill>
              </a:rPr>
              <a:t> structure of nucleon’s quark wave function within </a:t>
            </a:r>
            <a:r>
              <a:rPr lang="en-US" sz="2200" dirty="0" err="1" smtClean="0">
                <a:solidFill>
                  <a:srgbClr val="0070C0"/>
                </a:solidFill>
              </a:rPr>
              <a:t>perturbative</a:t>
            </a:r>
            <a:r>
              <a:rPr lang="en-US" sz="2200" dirty="0" smtClean="0">
                <a:solidFill>
                  <a:srgbClr val="0070C0"/>
                </a:solidFill>
              </a:rPr>
              <a:t> QCD dictates that for </a:t>
            </a:r>
            <a:r>
              <a:rPr lang="en-US" sz="2200" dirty="0" err="1" smtClean="0">
                <a:solidFill>
                  <a:srgbClr val="0070C0"/>
                </a:solidFill>
              </a:rPr>
              <a:t>diquark</a:t>
            </a:r>
            <a:r>
              <a:rPr lang="en-US" sz="2200" dirty="0" smtClean="0">
                <a:solidFill>
                  <a:srgbClr val="0070C0"/>
                </a:solidFill>
              </a:rPr>
              <a:t> spin alignment (</a:t>
            </a:r>
            <a:r>
              <a:rPr lang="en-US" sz="2200" i="1" dirty="0" smtClean="0">
                <a:solidFill>
                  <a:srgbClr val="0070C0"/>
                </a:solidFill>
              </a:rPr>
              <a:t>s=1</a:t>
            </a:r>
            <a:r>
              <a:rPr lang="en-US" sz="2200" dirty="0" smtClean="0">
                <a:solidFill>
                  <a:srgbClr val="0070C0"/>
                </a:solidFill>
              </a:rPr>
              <a:t>) only exchange of longitudinal gluons is permitted, resulting in suppression of Compton scattering amplitude, which causes the  </a:t>
            </a:r>
            <a:r>
              <a:rPr lang="en-US" sz="2200" i="1" dirty="0">
                <a:solidFill>
                  <a:srgbClr val="0070C0"/>
                </a:solidFill>
              </a:rPr>
              <a:t>F</a:t>
            </a:r>
            <a:r>
              <a:rPr lang="en-US" sz="2200" i="1" baseline="-25000" dirty="0">
                <a:solidFill>
                  <a:srgbClr val="0070C0"/>
                </a:solidFill>
              </a:rPr>
              <a:t>2</a:t>
            </a:r>
            <a:r>
              <a:rPr lang="en-US" sz="2200" i="1" baseline="50000" dirty="0">
                <a:solidFill>
                  <a:srgbClr val="0070C0"/>
                </a:solidFill>
              </a:rPr>
              <a:t>n</a:t>
            </a:r>
            <a:r>
              <a:rPr lang="en-US" sz="2200" i="1" dirty="0">
                <a:solidFill>
                  <a:srgbClr val="0070C0"/>
                </a:solidFill>
              </a:rPr>
              <a:t>/F</a:t>
            </a:r>
            <a:r>
              <a:rPr lang="en-US" sz="2200" i="1" baseline="-25000" dirty="0">
                <a:solidFill>
                  <a:srgbClr val="0070C0"/>
                </a:solidFill>
              </a:rPr>
              <a:t>2</a:t>
            </a:r>
            <a:r>
              <a:rPr lang="en-US" sz="2200" i="1" baseline="50000" dirty="0">
                <a:solidFill>
                  <a:srgbClr val="0070C0"/>
                </a:solidFill>
              </a:rPr>
              <a:t>p</a:t>
            </a:r>
            <a:r>
              <a:rPr lang="en-US" sz="2200" dirty="0" smtClean="0">
                <a:solidFill>
                  <a:srgbClr val="0070C0"/>
                </a:solidFill>
              </a:rPr>
              <a:t> fall off.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</a:rPr>
              <a:t>Problem: </a:t>
            </a:r>
            <a:r>
              <a:rPr lang="en-US" sz="2200" dirty="0" err="1" smtClean="0">
                <a:solidFill>
                  <a:srgbClr val="0070C0"/>
                </a:solidFill>
              </a:rPr>
              <a:t>pQCD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i="1" dirty="0" smtClean="0">
                <a:solidFill>
                  <a:srgbClr val="0070C0"/>
                </a:solidFill>
              </a:rPr>
              <a:t>x=1</a:t>
            </a:r>
            <a:r>
              <a:rPr lang="en-US" sz="2200" dirty="0" smtClean="0">
                <a:solidFill>
                  <a:srgbClr val="0070C0"/>
                </a:solidFill>
              </a:rPr>
              <a:t> limit different than that of quark/</a:t>
            </a:r>
            <a:r>
              <a:rPr lang="en-US" sz="2200" dirty="0" err="1" smtClean="0">
                <a:solidFill>
                  <a:srgbClr val="0070C0"/>
                </a:solidFill>
              </a:rPr>
              <a:t>diquark</a:t>
            </a:r>
            <a:r>
              <a:rPr lang="en-US" sz="2200" dirty="0" smtClean="0">
                <a:solidFill>
                  <a:srgbClr val="0070C0"/>
                </a:solidFill>
              </a:rPr>
              <a:t> model!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just" eaLnBrk="1" hangingPunct="1"/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smtClean="0">
                <a:solidFill>
                  <a:srgbClr val="002060"/>
                </a:solidFill>
              </a:rPr>
              <a:t>QCD Counting Rules </a:t>
            </a:r>
            <a:r>
              <a:rPr lang="en-US" sz="2500" dirty="0" smtClean="0">
                <a:solidFill>
                  <a:srgbClr val="00602B"/>
                </a:solidFill>
              </a:rPr>
              <a:t>(Brodsky </a:t>
            </a:r>
            <a:r>
              <a:rPr lang="en-US" sz="2500" i="1" dirty="0" smtClean="0">
                <a:solidFill>
                  <a:srgbClr val="00602B"/>
                </a:solidFill>
              </a:rPr>
              <a:t>et al</a:t>
            </a:r>
            <a:r>
              <a:rPr lang="en-US" sz="2500" dirty="0" smtClean="0">
                <a:solidFill>
                  <a:srgbClr val="00602B"/>
                </a:solidFill>
              </a:rPr>
              <a:t>., 1995)</a:t>
            </a:r>
            <a:endParaRPr lang="en-US" sz="2500" dirty="0">
              <a:solidFill>
                <a:srgbClr val="00602B"/>
              </a:solidFill>
            </a:endParaRP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</a:rPr>
              <a:t>Early </a:t>
            </a:r>
            <a:r>
              <a:rPr lang="en-US" sz="2200" dirty="0" err="1" smtClean="0">
                <a:solidFill>
                  <a:srgbClr val="0070C0"/>
                </a:solidFill>
              </a:rPr>
              <a:t>pQCD</a:t>
            </a:r>
            <a:r>
              <a:rPr lang="en-US" sz="2200" dirty="0" smtClean="0">
                <a:solidFill>
                  <a:srgbClr val="0070C0"/>
                </a:solidFill>
              </a:rPr>
              <a:t> findings substantiated within first-principles </a:t>
            </a:r>
            <a:r>
              <a:rPr lang="en-US" sz="2200" dirty="0" err="1" smtClean="0">
                <a:solidFill>
                  <a:srgbClr val="0070C0"/>
                </a:solidFill>
              </a:rPr>
              <a:t>calcu-lations</a:t>
            </a:r>
            <a:r>
              <a:rPr lang="en-US" sz="2200" dirty="0" smtClean="0">
                <a:solidFill>
                  <a:srgbClr val="0070C0"/>
                </a:solidFill>
              </a:rPr>
              <a:t> of </a:t>
            </a:r>
            <a:r>
              <a:rPr lang="en-US" sz="2200" dirty="0">
                <a:solidFill>
                  <a:srgbClr val="0070C0"/>
                </a:solidFill>
              </a:rPr>
              <a:t>C</a:t>
            </a:r>
            <a:r>
              <a:rPr lang="en-US" sz="2200" dirty="0" smtClean="0">
                <a:solidFill>
                  <a:srgbClr val="0070C0"/>
                </a:solidFill>
              </a:rPr>
              <a:t>ounting Rules of QCD predicting the high-</a:t>
            </a:r>
            <a:r>
              <a:rPr lang="en-US" sz="2200" i="1" dirty="0" smtClean="0">
                <a:solidFill>
                  <a:srgbClr val="0070C0"/>
                </a:solidFill>
              </a:rPr>
              <a:t>x</a:t>
            </a:r>
            <a:r>
              <a:rPr lang="en-US" sz="2200" dirty="0" smtClean="0">
                <a:solidFill>
                  <a:srgbClr val="0070C0"/>
                </a:solidFill>
              </a:rPr>
              <a:t> behavior of quark distributions: </a:t>
            </a:r>
            <a:r>
              <a:rPr lang="en-US" sz="2200" i="1" dirty="0" smtClean="0">
                <a:solidFill>
                  <a:srgbClr val="0070C0"/>
                </a:solidFill>
              </a:rPr>
              <a:t>q(x)~(1-x)</a:t>
            </a:r>
            <a:r>
              <a:rPr lang="en-US" sz="2200" i="1" baseline="30000" dirty="0" smtClean="0">
                <a:solidFill>
                  <a:srgbClr val="0070C0"/>
                </a:solidFill>
              </a:rPr>
              <a:t>2n-1+2</a:t>
            </a:r>
            <a:r>
              <a:rPr lang="el-GR" sz="2200" i="1" baseline="30000" dirty="0" smtClean="0">
                <a:solidFill>
                  <a:srgbClr val="0070C0"/>
                </a:solidFill>
              </a:rPr>
              <a:t>Δ</a:t>
            </a:r>
            <a:r>
              <a:rPr lang="en-US" sz="2200" i="1" baseline="30000" dirty="0" smtClean="0">
                <a:solidFill>
                  <a:srgbClr val="0070C0"/>
                </a:solidFill>
              </a:rPr>
              <a:t>h</a:t>
            </a:r>
            <a:r>
              <a:rPr lang="en-US" sz="2200" dirty="0" smtClean="0">
                <a:solidFill>
                  <a:srgbClr val="0070C0"/>
                </a:solidFill>
              </a:rPr>
              <a:t>, where </a:t>
            </a:r>
            <a:r>
              <a:rPr lang="en-US" sz="2200" i="1" dirty="0" smtClean="0">
                <a:solidFill>
                  <a:srgbClr val="0070C0"/>
                </a:solidFill>
              </a:rPr>
              <a:t>n</a:t>
            </a:r>
            <a:r>
              <a:rPr lang="en-US" sz="2200" dirty="0" smtClean="0">
                <a:solidFill>
                  <a:srgbClr val="0070C0"/>
                </a:solidFill>
              </a:rPr>
              <a:t> is the minimum number of not interacting (spectator) quarks and </a:t>
            </a:r>
            <a:r>
              <a:rPr lang="el-GR" sz="2200" i="1" dirty="0" smtClean="0">
                <a:solidFill>
                  <a:srgbClr val="0070C0"/>
                </a:solidFill>
              </a:rPr>
              <a:t>Δ</a:t>
            </a:r>
            <a:r>
              <a:rPr lang="en-US" sz="2200" i="1" dirty="0">
                <a:solidFill>
                  <a:srgbClr val="0070C0"/>
                </a:solidFill>
              </a:rPr>
              <a:t>h</a:t>
            </a:r>
            <a:r>
              <a:rPr lang="en-US" sz="2200" dirty="0" smtClean="0">
                <a:solidFill>
                  <a:srgbClr val="0070C0"/>
                </a:solidFill>
              </a:rPr>
              <a:t> is the difference in </a:t>
            </a:r>
            <a:r>
              <a:rPr lang="en-US" sz="2200" dirty="0" err="1" smtClean="0">
                <a:solidFill>
                  <a:srgbClr val="0070C0"/>
                </a:solidFill>
              </a:rPr>
              <a:t>helicity</a:t>
            </a:r>
            <a:r>
              <a:rPr lang="en-US" sz="2200" dirty="0" smtClean="0">
                <a:solidFill>
                  <a:srgbClr val="0070C0"/>
                </a:solidFill>
              </a:rPr>
              <a:t> between the struck quark and the nucleon. </a:t>
            </a:r>
            <a:endParaRPr lang="en-US" sz="2200" dirty="0">
              <a:solidFill>
                <a:srgbClr val="0070C0"/>
              </a:solidFill>
            </a:endParaRP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</a:rPr>
              <a:t>Same </a:t>
            </a:r>
            <a:r>
              <a:rPr lang="en-US" sz="2200" i="1" dirty="0" smtClean="0">
                <a:solidFill>
                  <a:srgbClr val="0070C0"/>
                </a:solidFill>
              </a:rPr>
              <a:t>x=1</a:t>
            </a:r>
            <a:r>
              <a:rPr lang="en-US" sz="2200" dirty="0" smtClean="0">
                <a:solidFill>
                  <a:srgbClr val="0070C0"/>
                </a:solidFill>
              </a:rPr>
              <a:t> limit as </a:t>
            </a:r>
            <a:r>
              <a:rPr lang="en-US" sz="2200" dirty="0" err="1" smtClean="0">
                <a:solidFill>
                  <a:srgbClr val="0070C0"/>
                </a:solidFill>
              </a:rPr>
              <a:t>pQCD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  <a:p>
            <a:pPr algn="just" eaLnBrk="1" hangingPunct="1"/>
            <a:endParaRPr 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041A-E435-464B-869A-32970624CA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85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85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The Tritium Target System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>
          <a:xfrm>
            <a:off x="7256" y="838200"/>
            <a:ext cx="9136743" cy="5638800"/>
          </a:xfrm>
        </p:spPr>
        <p:txBody>
          <a:bodyPr/>
          <a:lstStyle/>
          <a:p>
            <a:pPr algn="just" eaLnBrk="1" hangingPunct="1"/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Five-cell target structure (</a:t>
            </a:r>
            <a:r>
              <a:rPr lang="en-US" sz="2400" baseline="30000" dirty="0" smtClean="0">
                <a:solidFill>
                  <a:srgbClr val="002060"/>
                </a:solidFill>
              </a:rPr>
              <a:t>1</a:t>
            </a:r>
            <a:r>
              <a:rPr lang="en-US" sz="2400" dirty="0" smtClean="0">
                <a:solidFill>
                  <a:srgbClr val="002060"/>
                </a:solidFill>
              </a:rPr>
              <a:t>H, </a:t>
            </a:r>
            <a:r>
              <a:rPr lang="en-US" sz="2400" baseline="30000" dirty="0" smtClean="0">
                <a:solidFill>
                  <a:srgbClr val="002060"/>
                </a:solidFill>
              </a:rPr>
              <a:t>2</a:t>
            </a:r>
            <a:r>
              <a:rPr lang="en-US" sz="2400" dirty="0" smtClean="0">
                <a:solidFill>
                  <a:srgbClr val="002060"/>
                </a:solidFill>
              </a:rPr>
              <a:t>H, </a:t>
            </a:r>
            <a:r>
              <a:rPr lang="en-US" sz="2400" baseline="30000" dirty="0" smtClean="0">
                <a:solidFill>
                  <a:srgbClr val="002060"/>
                </a:solidFill>
              </a:rPr>
              <a:t>3</a:t>
            </a:r>
            <a:r>
              <a:rPr lang="en-US" sz="2400" dirty="0" smtClean="0">
                <a:solidFill>
                  <a:srgbClr val="002060"/>
                </a:solidFill>
              </a:rPr>
              <a:t>H, </a:t>
            </a:r>
            <a:r>
              <a:rPr lang="en-US" sz="2400" baseline="30000" dirty="0" smtClean="0">
                <a:solidFill>
                  <a:srgbClr val="002060"/>
                </a:solidFill>
              </a:rPr>
              <a:t>3</a:t>
            </a:r>
            <a:r>
              <a:rPr lang="en-US" sz="2400" dirty="0" smtClean="0">
                <a:solidFill>
                  <a:srgbClr val="002060"/>
                </a:solidFill>
              </a:rPr>
              <a:t>He, Al Dummy):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>
                <a:solidFill>
                  <a:srgbClr val="0070C0"/>
                </a:solidFill>
              </a:rPr>
              <a:t>All cells: 25 cm long, 1.25 cm diameter, 20 µA max current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baseline="30000" dirty="0" smtClean="0">
                <a:solidFill>
                  <a:srgbClr val="0070C0"/>
                </a:solidFill>
              </a:rPr>
              <a:t>3</a:t>
            </a:r>
            <a:r>
              <a:rPr lang="en-US" sz="2200" dirty="0" smtClean="0">
                <a:solidFill>
                  <a:srgbClr val="0070C0"/>
                </a:solidFill>
              </a:rPr>
              <a:t>H cell: 10 </a:t>
            </a:r>
            <a:r>
              <a:rPr lang="en-US" sz="2200" dirty="0" err="1" smtClean="0">
                <a:solidFill>
                  <a:srgbClr val="0070C0"/>
                </a:solidFill>
              </a:rPr>
              <a:t>atm</a:t>
            </a:r>
            <a:r>
              <a:rPr lang="en-US" sz="2200" dirty="0" smtClean="0">
                <a:solidFill>
                  <a:srgbClr val="0070C0"/>
                </a:solidFill>
              </a:rPr>
              <a:t>, 1100 Ci activity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baseline="30000" dirty="0" smtClean="0">
                <a:solidFill>
                  <a:srgbClr val="0070C0"/>
                </a:solidFill>
              </a:rPr>
              <a:t>1</a:t>
            </a:r>
            <a:r>
              <a:rPr lang="en-US" sz="2200" dirty="0" smtClean="0">
                <a:solidFill>
                  <a:srgbClr val="0070C0"/>
                </a:solidFill>
              </a:rPr>
              <a:t>H, </a:t>
            </a:r>
            <a:r>
              <a:rPr lang="en-US" sz="2200" baseline="30000" dirty="0" smtClean="0">
                <a:solidFill>
                  <a:srgbClr val="0070C0"/>
                </a:solidFill>
              </a:rPr>
              <a:t>2</a:t>
            </a:r>
            <a:r>
              <a:rPr lang="en-US" sz="2200" dirty="0" smtClean="0">
                <a:solidFill>
                  <a:srgbClr val="0070C0"/>
                </a:solidFill>
              </a:rPr>
              <a:t>H, </a:t>
            </a:r>
            <a:r>
              <a:rPr lang="en-US" sz="2200" baseline="30000" dirty="0" smtClean="0">
                <a:solidFill>
                  <a:srgbClr val="0070C0"/>
                </a:solidFill>
              </a:rPr>
              <a:t>3</a:t>
            </a:r>
            <a:r>
              <a:rPr lang="en-US" sz="2200" dirty="0" smtClean="0">
                <a:solidFill>
                  <a:srgbClr val="0070C0"/>
                </a:solidFill>
              </a:rPr>
              <a:t>He cells: 25 </a:t>
            </a:r>
            <a:r>
              <a:rPr lang="en-US" sz="2200" dirty="0" err="1" smtClean="0">
                <a:solidFill>
                  <a:srgbClr val="0070C0"/>
                </a:solidFill>
              </a:rPr>
              <a:t>atm</a:t>
            </a:r>
            <a:endParaRPr lang="en-US" sz="2200" dirty="0" smtClean="0">
              <a:solidFill>
                <a:srgbClr val="0070C0"/>
              </a:solidFill>
            </a:endParaRPr>
          </a:p>
          <a:p>
            <a:pPr algn="just" eaLnBrk="1" hangingPunct="1"/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Cells will be filled at the Oak Ridge National Laboratory.</a:t>
            </a:r>
            <a:r>
              <a:rPr lang="en-US" sz="2400" baseline="-25000" dirty="0" smtClean="0">
                <a:solidFill>
                  <a:srgbClr val="002060"/>
                </a:solidFill>
              </a:rPr>
              <a:t> 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just" eaLnBrk="1" hangingPunct="1"/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Target will be shipped to </a:t>
            </a:r>
            <a:r>
              <a:rPr lang="en-US" sz="2400" dirty="0" err="1" smtClean="0">
                <a:solidFill>
                  <a:srgbClr val="002060"/>
                </a:solidFill>
              </a:rPr>
              <a:t>JLab</a:t>
            </a:r>
            <a:r>
              <a:rPr lang="en-US" sz="2400" dirty="0" smtClean="0">
                <a:solidFill>
                  <a:srgbClr val="002060"/>
                </a:solidFill>
              </a:rPr>
              <a:t> using commercial services.</a:t>
            </a:r>
            <a:endParaRPr lang="en-US" sz="2400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System will be enclosed in secondary “sealed” containment</a:t>
            </a:r>
          </a:p>
          <a:p>
            <a:pPr marL="0" indent="0" algn="just" eaLnBrk="1" hangingPunct="1">
              <a:buNone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   vessel (no reliance on fast valves). </a:t>
            </a:r>
          </a:p>
          <a:p>
            <a:pPr algn="just" eaLnBrk="1" hangingPunct="1"/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A catastrophic leak will be vented through stack above Hall A.</a:t>
            </a:r>
            <a:endParaRPr lang="en-US" sz="2400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Resulting emission will keep tritium levels at the </a:t>
            </a:r>
            <a:r>
              <a:rPr lang="en-US" sz="2400" dirty="0" err="1" smtClean="0">
                <a:solidFill>
                  <a:srgbClr val="002060"/>
                </a:solidFill>
              </a:rPr>
              <a:t>JLab</a:t>
            </a:r>
            <a:r>
              <a:rPr lang="en-US" sz="2400" dirty="0" smtClean="0">
                <a:solidFill>
                  <a:srgbClr val="002060"/>
                </a:solidFill>
              </a:rPr>
              <a:t> site</a:t>
            </a:r>
          </a:p>
          <a:p>
            <a:pPr marL="0" indent="0" algn="just" eaLnBrk="1" hangingPunct="1">
              <a:buNone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   boundary below regulatory limits.</a:t>
            </a:r>
          </a:p>
          <a:p>
            <a:pPr algn="just" eaLnBrk="1" hangingPunct="1"/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Tritium target project has passes a safety review.</a:t>
            </a:r>
            <a:endParaRPr lang="en-US" sz="2400" dirty="0">
              <a:solidFill>
                <a:srgbClr val="002060"/>
              </a:solidFill>
            </a:endParaRPr>
          </a:p>
          <a:p>
            <a:pPr marL="0" indent="0" algn="just" eaLnBrk="1" hangingPunct="1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 algn="just" eaLnBrk="1" hangingPunct="1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 algn="just" eaLnBrk="1" hangingPunct="1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0" indent="0" algn="just" eaLnBrk="1" hangingPunct="1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 algn="just" eaLnBrk="1" hangingPunct="1"/>
            <a:endParaRPr lang="en-US" sz="24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-1639888" y="2192338"/>
          <a:ext cx="1612900" cy="685800"/>
        </p:xfrm>
        <a:graphic>
          <a:graphicData uri="http://schemas.openxmlformats.org/presentationml/2006/ole">
            <p:oleObj spid="_x0000_s6160" name="Packager Shell Object" showAsIcon="1" r:id="rId4" imgW="1613160" imgH="685800" progId="Package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041A-E435-464B-869A-32970624CA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96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685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Electron-Nucleus Inelastic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Scattering 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Content Placeholder 3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6096000"/>
          </a:xfrm>
        </p:spPr>
        <p:txBody>
          <a:bodyPr/>
          <a:lstStyle/>
          <a:p>
            <a:pPr algn="just" eaLnBrk="1" hangingPunct="1">
              <a:buClr>
                <a:srgbClr val="FF0000"/>
              </a:buClr>
            </a:pP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Cross section for inelastic electron-nucleus scattering [</a:t>
            </a:r>
            <a:r>
              <a:rPr lang="en-US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E’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): incident (scattered) electron energy, </a:t>
            </a:r>
            <a:r>
              <a:rPr lang="el-GR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electron scattering angle, </a:t>
            </a:r>
            <a:r>
              <a:rPr lang="en-US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nuclear mass] in terms of nuclear </a:t>
            </a:r>
            <a:r>
              <a:rPr lang="en-US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structure functions:  </a:t>
            </a:r>
          </a:p>
          <a:p>
            <a:pPr algn="just" eaLnBrk="1" hangingPunct="1">
              <a:buClr>
                <a:srgbClr val="FF0000"/>
              </a:buClr>
            </a:pPr>
            <a:endParaRPr lang="en-US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rgbClr val="FF0000"/>
              </a:buClr>
            </a:pPr>
            <a:endParaRPr lang="en-US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rgbClr val="FF0000"/>
              </a:buClr>
            </a:pPr>
            <a:endParaRPr lang="en-US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rgbClr val="FF0000"/>
              </a:buClr>
            </a:pPr>
            <a:endParaRPr lang="en-US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Clr>
                <a:srgbClr val="FF0000"/>
              </a:buClr>
              <a:buNone/>
            </a:pPr>
            <a:endParaRPr lang="en-US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rgbClr val="FF0000"/>
              </a:buClr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atio </a:t>
            </a:r>
            <a:r>
              <a:rPr lang="en-US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has been measured to be the same for proton, deuteron and all other nuclear targets.  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ross section ratio for two nuclei, say 3H and 3He, becomes equal to ratio of their </a:t>
            </a:r>
            <a:r>
              <a:rPr lang="en-US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structure functions.</a:t>
            </a:r>
          </a:p>
        </p:txBody>
      </p:sp>
      <p:graphicFrame>
        <p:nvGraphicFramePr>
          <p:cNvPr id="6" name="Object 779"/>
          <p:cNvGraphicFramePr>
            <a:graphicFrameLocks noChangeAspect="1"/>
          </p:cNvGraphicFramePr>
          <p:nvPr>
            <p:extLst/>
          </p:nvPr>
        </p:nvGraphicFramePr>
        <p:xfrm>
          <a:off x="415925" y="1968500"/>
          <a:ext cx="8389938" cy="1006475"/>
        </p:xfrm>
        <a:graphic>
          <a:graphicData uri="http://schemas.openxmlformats.org/presentationml/2006/ole">
            <p:oleObj spid="_x0000_s7228" name="Equation" r:id="rId4" imgW="3797280" imgH="495000" progId="Equation.3">
              <p:embed/>
            </p:oleObj>
          </a:graphicData>
        </a:graphic>
      </p:graphicFrame>
      <p:graphicFrame>
        <p:nvGraphicFramePr>
          <p:cNvPr id="7" name="Object 782"/>
          <p:cNvGraphicFramePr>
            <a:graphicFrameLocks noChangeAspect="1"/>
          </p:cNvGraphicFramePr>
          <p:nvPr>
            <p:extLst/>
          </p:nvPr>
        </p:nvGraphicFramePr>
        <p:xfrm>
          <a:off x="1285875" y="3062288"/>
          <a:ext cx="2716213" cy="976312"/>
        </p:xfrm>
        <a:graphic>
          <a:graphicData uri="http://schemas.openxmlformats.org/presentationml/2006/ole">
            <p:oleObj spid="_x0000_s7229" name="Equation" r:id="rId5" imgW="1346040" imgH="482400" progId="Equation.3">
              <p:embed/>
            </p:oleObj>
          </a:graphicData>
        </a:graphic>
      </p:graphicFrame>
      <p:graphicFrame>
        <p:nvGraphicFramePr>
          <p:cNvPr id="8" name="Object 781"/>
          <p:cNvGraphicFramePr>
            <a:graphicFrameLocks noChangeAspect="1"/>
          </p:cNvGraphicFramePr>
          <p:nvPr>
            <p:extLst/>
          </p:nvPr>
        </p:nvGraphicFramePr>
        <p:xfrm>
          <a:off x="6400800" y="3048000"/>
          <a:ext cx="1447800" cy="384175"/>
        </p:xfrm>
        <a:graphic>
          <a:graphicData uri="http://schemas.openxmlformats.org/presentationml/2006/ole">
            <p:oleObj spid="_x0000_s7230" name="Equation" r:id="rId6" imgW="672516" imgH="177646" progId="Equation.3">
              <p:embed/>
            </p:oleObj>
          </a:graphicData>
        </a:graphic>
      </p:graphicFrame>
      <p:graphicFrame>
        <p:nvGraphicFramePr>
          <p:cNvPr id="9" name="Object 780"/>
          <p:cNvGraphicFramePr>
            <a:graphicFrameLocks noChangeAspect="1"/>
          </p:cNvGraphicFramePr>
          <p:nvPr>
            <p:extLst/>
          </p:nvPr>
        </p:nvGraphicFramePr>
        <p:xfrm>
          <a:off x="5791200" y="3505200"/>
          <a:ext cx="2640013" cy="457200"/>
        </p:xfrm>
        <a:graphic>
          <a:graphicData uri="http://schemas.openxmlformats.org/presentationml/2006/ole">
            <p:oleObj spid="_x0000_s7231" name="Equation" r:id="rId7" imgW="1320800" imgH="228600" progId="Equation.3">
              <p:embed/>
            </p:oleObj>
          </a:graphicData>
        </a:graphic>
      </p:graphicFrame>
      <p:graphicFrame>
        <p:nvGraphicFramePr>
          <p:cNvPr id="10" name="Object 779"/>
          <p:cNvGraphicFramePr>
            <a:graphicFrameLocks noChangeAspect="1"/>
          </p:cNvGraphicFramePr>
          <p:nvPr>
            <p:extLst/>
          </p:nvPr>
        </p:nvGraphicFramePr>
        <p:xfrm>
          <a:off x="1574800" y="5562600"/>
          <a:ext cx="6219825" cy="927100"/>
        </p:xfrm>
        <a:graphic>
          <a:graphicData uri="http://schemas.openxmlformats.org/presentationml/2006/ole">
            <p:oleObj spid="_x0000_s7232" name="Equation" r:id="rId8" imgW="2666880" imgH="431640" progId="Equation.3">
              <p:embed/>
            </p:oleObj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041A-E435-464B-869A-32970624CA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317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81000" y="838200"/>
            <a:ext cx="830580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Nucleon structure function in nucleus </a:t>
            </a:r>
            <a:r>
              <a:rPr lang="en-US" sz="2600" i="1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A </a:t>
            </a:r>
            <a:r>
              <a:rPr lang="en-US" sz="26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in the Impulse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 Approximation: extension of deuteron model (</a:t>
            </a:r>
            <a:r>
              <a:rPr lang="en-US" sz="2600" dirty="0" err="1">
                <a:solidFill>
                  <a:srgbClr val="00B050"/>
                </a:solidFill>
                <a:latin typeface="Times New Roman" pitchFamily="18" charset="0"/>
                <a:cs typeface="Arial" charset="0"/>
              </a:rPr>
              <a:t>Melnitchouk</a:t>
            </a:r>
            <a:endParaRPr lang="en-US" sz="2600" dirty="0">
              <a:solidFill>
                <a:srgbClr val="00B050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00B050"/>
                </a:solidFill>
                <a:latin typeface="Times New Roman" pitchFamily="18" charset="0"/>
                <a:cs typeface="Arial" charset="0"/>
              </a:rPr>
              <a:t>  and Thomas</a:t>
            </a:r>
            <a:r>
              <a:rPr lang="en-US" sz="26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):</a:t>
            </a:r>
            <a:endParaRPr lang="en-US" sz="2600" dirty="0">
              <a:solidFill>
                <a:srgbClr val="00B050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For </a:t>
            </a:r>
            <a:r>
              <a:rPr lang="en-US" sz="2600" baseline="300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3</a:t>
            </a:r>
            <a:r>
              <a:rPr lang="en-US" sz="26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He: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With </a:t>
            </a:r>
            <a:r>
              <a:rPr lang="en-US" sz="26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isospin</a:t>
            </a:r>
            <a:r>
              <a:rPr lang="en-US" sz="26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symmetry: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Then for </a:t>
            </a:r>
            <a:r>
              <a:rPr lang="en-US" sz="2600" baseline="300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3</a:t>
            </a:r>
            <a:r>
              <a:rPr lang="en-US" sz="26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H: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6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Charge symmetry breaking effects are small!</a:t>
            </a:r>
          </a:p>
        </p:txBody>
      </p:sp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228600" y="152400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 and </a:t>
            </a:r>
            <a:r>
              <a:rPr lang="en-US" sz="36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 Structure Functions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extLst/>
          </p:nvPr>
        </p:nvGraphicFramePr>
        <p:xfrm>
          <a:off x="2293938" y="2146300"/>
          <a:ext cx="6194425" cy="596900"/>
        </p:xfrm>
        <a:graphic>
          <a:graphicData uri="http://schemas.openxmlformats.org/presentationml/2006/ole">
            <p:oleObj spid="_x0000_s8252" name="Equation" r:id="rId3" imgW="2895480" imgH="279360" progId="Equation.3">
              <p:embed/>
            </p:oleObj>
          </a:graphicData>
        </a:graphic>
      </p:graphicFrame>
      <p:graphicFrame>
        <p:nvGraphicFramePr>
          <p:cNvPr id="9219" name="Object 8"/>
          <p:cNvGraphicFramePr>
            <a:graphicFrameLocks noChangeAspect="1"/>
          </p:cNvGraphicFramePr>
          <p:nvPr>
            <p:extLst/>
          </p:nvPr>
        </p:nvGraphicFramePr>
        <p:xfrm>
          <a:off x="2743200" y="2895600"/>
          <a:ext cx="4346575" cy="650875"/>
        </p:xfrm>
        <a:graphic>
          <a:graphicData uri="http://schemas.openxmlformats.org/presentationml/2006/ole">
            <p:oleObj spid="_x0000_s8253" name="Equation" r:id="rId4" imgW="2032000" imgH="304800" progId="Equation.3">
              <p:embed/>
            </p:oleObj>
          </a:graphicData>
        </a:graphic>
      </p:graphicFrame>
      <p:graphicFrame>
        <p:nvGraphicFramePr>
          <p:cNvPr id="9220" name="Object 9"/>
          <p:cNvGraphicFramePr>
            <a:graphicFrameLocks noChangeAspect="1"/>
          </p:cNvGraphicFramePr>
          <p:nvPr>
            <p:extLst/>
          </p:nvPr>
        </p:nvGraphicFramePr>
        <p:xfrm>
          <a:off x="4572000" y="3810000"/>
          <a:ext cx="2363788" cy="569912"/>
        </p:xfrm>
        <a:graphic>
          <a:graphicData uri="http://schemas.openxmlformats.org/presentationml/2006/ole">
            <p:oleObj spid="_x0000_s8254" name="Equation" r:id="rId5" imgW="1104421" imgH="266584" progId="Equation.3">
              <p:embed/>
            </p:oleObj>
          </a:graphicData>
        </a:graphic>
      </p:graphicFrame>
      <p:graphicFrame>
        <p:nvGraphicFramePr>
          <p:cNvPr id="9221" name="Object 10"/>
          <p:cNvGraphicFramePr>
            <a:graphicFrameLocks noChangeAspect="1"/>
          </p:cNvGraphicFramePr>
          <p:nvPr>
            <p:extLst/>
          </p:nvPr>
        </p:nvGraphicFramePr>
        <p:xfrm>
          <a:off x="4572000" y="4495800"/>
          <a:ext cx="2336800" cy="569912"/>
        </p:xfrm>
        <a:graphic>
          <a:graphicData uri="http://schemas.openxmlformats.org/presentationml/2006/ole">
            <p:oleObj spid="_x0000_s8255" name="Equation" r:id="rId6" imgW="1091726" imgH="266584" progId="Equation.3">
              <p:embed/>
            </p:oleObj>
          </a:graphicData>
        </a:graphic>
      </p:graphicFrame>
      <p:graphicFrame>
        <p:nvGraphicFramePr>
          <p:cNvPr id="9222" name="Object 11"/>
          <p:cNvGraphicFramePr>
            <a:graphicFrameLocks noChangeAspect="1"/>
          </p:cNvGraphicFramePr>
          <p:nvPr>
            <p:extLst/>
          </p:nvPr>
        </p:nvGraphicFramePr>
        <p:xfrm>
          <a:off x="2971800" y="5257800"/>
          <a:ext cx="3559175" cy="596900"/>
        </p:xfrm>
        <a:graphic>
          <a:graphicData uri="http://schemas.openxmlformats.org/presentationml/2006/ole">
            <p:oleObj spid="_x0000_s8256" name="Equation" r:id="rId7" imgW="1663700" imgH="279400" progId="Equation.3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F44AE-A55C-442D-8CAA-D46406544F7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05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bodek.jpeg"/>
          <p:cNvPicPr>
            <a:picLocks noChangeAspect="1"/>
          </p:cNvPicPr>
          <p:nvPr/>
        </p:nvPicPr>
        <p:blipFill>
          <a:blip r:embed="rId2" cstate="print"/>
          <a:srcRect l="9837" t="16354" r="2602" b="8551"/>
          <a:stretch>
            <a:fillRect/>
          </a:stretch>
        </p:blipFill>
        <p:spPr bwMode="auto">
          <a:xfrm>
            <a:off x="215900" y="381000"/>
            <a:ext cx="511810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5257800" y="381000"/>
            <a:ext cx="373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     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SLAC 1968-1972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Friedman, Kendall, Taylor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Nobel 1991</a:t>
            </a:r>
          </a:p>
        </p:txBody>
      </p:sp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5105400" y="1600200"/>
            <a:ext cx="4038600" cy="108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50" i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150" i="1" baseline="-25000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150" i="1" baseline="46000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150" i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/F</a:t>
            </a:r>
            <a:r>
              <a:rPr lang="en-US" sz="2150" i="1" baseline="-25000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150" i="1" baseline="46000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150" i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50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extracted from </a:t>
            </a:r>
            <a:r>
              <a:rPr lang="en-US" sz="2150" i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150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150" i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2150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DIS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50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using a Fermi-smearing model and a non-relativistic </a:t>
            </a:r>
            <a:r>
              <a:rPr lang="en-US" sz="2150" i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N-N</a:t>
            </a:r>
            <a:r>
              <a:rPr lang="en-US" sz="2150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 potential </a:t>
            </a:r>
            <a:endParaRPr lang="en-US" sz="215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5290782" y="2895600"/>
            <a:ext cx="3581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B808AB"/>
                </a:solidFill>
                <a:cs typeface="Arial" charset="0"/>
              </a:rPr>
              <a:t>Data in disagreement with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i="1" dirty="0">
                <a:solidFill>
                  <a:srgbClr val="B808AB"/>
                </a:solidFill>
                <a:cs typeface="Arial" charset="0"/>
              </a:rPr>
              <a:t>SU(6) </a:t>
            </a:r>
            <a:r>
              <a:rPr lang="en-US" sz="2100" dirty="0">
                <a:solidFill>
                  <a:srgbClr val="B808AB"/>
                </a:solidFill>
                <a:cs typeface="Arial" charset="0"/>
              </a:rPr>
              <a:t>prediction: 2/3=0.67!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263487" y="3657600"/>
            <a:ext cx="3581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B808AB"/>
                </a:solidFill>
                <a:cs typeface="Arial" charset="0"/>
              </a:rPr>
              <a:t>High momentum quarks in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i="1" dirty="0">
                <a:solidFill>
                  <a:srgbClr val="B808AB"/>
                </a:solidFill>
                <a:cs typeface="Arial" charset="0"/>
              </a:rPr>
              <a:t>p(n) </a:t>
            </a:r>
            <a:r>
              <a:rPr lang="en-US" sz="2100" dirty="0">
                <a:solidFill>
                  <a:srgbClr val="B808AB"/>
                </a:solidFill>
                <a:cs typeface="Arial" charset="0"/>
              </a:rPr>
              <a:t>are</a:t>
            </a:r>
            <a:r>
              <a:rPr lang="en-US" sz="2100" i="1" dirty="0">
                <a:solidFill>
                  <a:srgbClr val="B808AB"/>
                </a:solidFill>
                <a:cs typeface="Arial" charset="0"/>
              </a:rPr>
              <a:t> u(d) </a:t>
            </a:r>
            <a:r>
              <a:rPr lang="en-US" sz="2100" dirty="0">
                <a:solidFill>
                  <a:srgbClr val="B808AB"/>
                </a:solidFill>
                <a:cs typeface="Arial" charset="0"/>
              </a:rPr>
              <a:t>valence quarks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257800" y="4419600"/>
            <a:ext cx="372129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B808AB"/>
                </a:solidFill>
                <a:cs typeface="Arial" charset="0"/>
              </a:rPr>
              <a:t>There are no high momentum strange quarks in </a:t>
            </a:r>
            <a:r>
              <a:rPr lang="en-US" sz="2100" i="1" dirty="0">
                <a:solidFill>
                  <a:srgbClr val="B808AB"/>
                </a:solidFill>
                <a:cs typeface="Arial" charset="0"/>
              </a:rPr>
              <a:t>p </a:t>
            </a:r>
            <a:r>
              <a:rPr lang="en-US" sz="2100" dirty="0">
                <a:solidFill>
                  <a:srgbClr val="B808AB"/>
                </a:solidFill>
                <a:cs typeface="Arial" charset="0"/>
              </a:rPr>
              <a:t>and </a:t>
            </a:r>
            <a:r>
              <a:rPr lang="en-US" sz="2100" i="1" dirty="0">
                <a:solidFill>
                  <a:srgbClr val="B808AB"/>
                </a:solidFill>
                <a:cs typeface="Arial" charset="0"/>
              </a:rPr>
              <a:t>n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215151" y="5181600"/>
            <a:ext cx="395898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B808AB"/>
                </a:solidFill>
                <a:cs typeface="Arial" charset="0"/>
              </a:rPr>
              <a:t>Sea quarks dominate at small </a:t>
            </a:r>
            <a:r>
              <a:rPr lang="en-US" sz="2100" i="1" dirty="0">
                <a:solidFill>
                  <a:srgbClr val="B808AB"/>
                </a:solidFill>
                <a:cs typeface="Arial" charset="0"/>
              </a:rPr>
              <a:t>x </a:t>
            </a:r>
            <a:endParaRPr lang="en-US" sz="2100" dirty="0">
              <a:solidFill>
                <a:srgbClr val="B808AB"/>
              </a:solidFill>
              <a:cs typeface="Arial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215151" y="5651689"/>
            <a:ext cx="392884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B808AB"/>
                </a:solidFill>
                <a:cs typeface="Arial" charset="0"/>
              </a:rPr>
              <a:t>Data consistent with di-quark model by Feynman and others</a:t>
            </a:r>
            <a:endParaRPr lang="en-US" sz="2100" i="1" dirty="0">
              <a:solidFill>
                <a:srgbClr val="B808AB"/>
              </a:solidFill>
              <a:cs typeface="Arial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F44AE-A55C-442D-8CAA-D46406544F7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09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whitlow.jpeg"/>
          <p:cNvPicPr>
            <a:picLocks noChangeAspect="1"/>
          </p:cNvPicPr>
          <p:nvPr/>
        </p:nvPicPr>
        <p:blipFill>
          <a:blip r:embed="rId2" cstate="print"/>
          <a:srcRect l="9740" t="9999" r="3984" b="7777"/>
          <a:stretch>
            <a:fillRect/>
          </a:stretch>
        </p:blipFill>
        <p:spPr bwMode="auto">
          <a:xfrm>
            <a:off x="-770" y="465073"/>
            <a:ext cx="5181600" cy="639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5105400" y="762000"/>
            <a:ext cx="3886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cs typeface="Arial" charset="0"/>
              </a:rPr>
              <a:t>       </a:t>
            </a:r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SLAC DIS </a:t>
            </a:r>
            <a:r>
              <a:rPr lang="en-US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</a:t>
            </a:r>
            <a:r>
              <a:rPr lang="en-US" altLang="zh-CN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Whitlow: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Assumes EMC effect in deuteron (Frankfurt and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Strikman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data-based Density Model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Melnitc</a:t>
            </a:r>
            <a:r>
              <a:rPr lang="en-US" altLang="zh-CN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ouk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&amp;Thomas: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Relativistic convolution model with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empirical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binding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effects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Bodek</a:t>
            </a:r>
            <a:r>
              <a:rPr lang="en-US" sz="2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Non-relativistic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Fermi-smearing-only model with Paris N-N potential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76200"/>
            <a:ext cx="667682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Nucleon </a:t>
            </a:r>
            <a:r>
              <a:rPr lang="en-US" sz="33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3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3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 Extraction Revisited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F44AE-A55C-442D-8CAA-D46406544F7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02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Text Box 7"/>
          <p:cNvSpPr txBox="1">
            <a:spLocks noChangeArrowheads="1"/>
          </p:cNvSpPr>
          <p:nvPr/>
        </p:nvSpPr>
        <p:spPr bwMode="auto">
          <a:xfrm>
            <a:off x="228600" y="1066800"/>
            <a:ext cx="86868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DIS cross section - Nucleon structure functions </a:t>
            </a:r>
            <a:r>
              <a:rPr lang="en-US" sz="2600" i="1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F</a:t>
            </a:r>
            <a:r>
              <a:rPr lang="en-US" sz="2600" i="1" baseline="-250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en-US" sz="26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and </a:t>
            </a:r>
            <a:r>
              <a:rPr lang="en-US" sz="2600" i="1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F</a:t>
            </a:r>
            <a:r>
              <a:rPr lang="en-US" sz="2600" i="1" baseline="-250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6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8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8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8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QPM interpretation in terms of quark momentum </a:t>
            </a:r>
            <a:r>
              <a:rPr lang="en-US" sz="2600" dirty="0" smtClean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probability distributions </a:t>
            </a:r>
            <a:r>
              <a:rPr lang="en-US" sz="2600" i="1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q</a:t>
            </a:r>
            <a:r>
              <a:rPr lang="en-US" sz="2600" i="1" baseline="-250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600" i="1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(x)</a:t>
            </a:r>
            <a:r>
              <a:rPr lang="en-US" sz="26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(large </a:t>
            </a:r>
            <a:r>
              <a:rPr lang="en-US" sz="2600" i="1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Q</a:t>
            </a:r>
            <a:r>
              <a:rPr lang="en-US" sz="2600" i="1" baseline="300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600" baseline="300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and </a:t>
            </a:r>
            <a:r>
              <a:rPr lang="el-GR" sz="2600" i="1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ν</a:t>
            </a:r>
            <a:r>
              <a:rPr lang="en-US" sz="26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, fixed </a:t>
            </a:r>
            <a:r>
              <a:rPr lang="en-US" sz="2600" i="1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x</a:t>
            </a:r>
            <a:r>
              <a:rPr lang="en-US" sz="26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6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Bjorken</a:t>
            </a:r>
            <a:r>
              <a:rPr lang="en-US" sz="26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600" i="1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x:</a:t>
            </a:r>
            <a:r>
              <a:rPr lang="en-US" sz="26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fraction of nucleon momentum carried by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 struck quark: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1803" name="Object 779"/>
          <p:cNvGraphicFramePr>
            <a:graphicFrameLocks noChangeAspect="1"/>
          </p:cNvGraphicFramePr>
          <p:nvPr/>
        </p:nvGraphicFramePr>
        <p:xfrm>
          <a:off x="457200" y="1603375"/>
          <a:ext cx="8066088" cy="1035050"/>
        </p:xfrm>
        <a:graphic>
          <a:graphicData uri="http://schemas.openxmlformats.org/presentationml/2006/ole">
            <p:oleObj spid="_x0000_s1106" name="Equation" r:id="rId3" imgW="3759200" imgH="482600" progId="Equation.3">
              <p:embed/>
            </p:oleObj>
          </a:graphicData>
        </a:graphic>
      </p:graphicFrame>
      <p:sp>
        <p:nvSpPr>
          <p:cNvPr id="1811" name="Text Box 6"/>
          <p:cNvSpPr txBox="1">
            <a:spLocks noChangeArrowheads="1"/>
          </p:cNvSpPr>
          <p:nvPr/>
        </p:nvSpPr>
        <p:spPr bwMode="auto">
          <a:xfrm>
            <a:off x="228600" y="268288"/>
            <a:ext cx="876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Deep Inelastic Scattering and Quark Parton Model</a:t>
            </a:r>
          </a:p>
        </p:txBody>
      </p:sp>
      <p:graphicFrame>
        <p:nvGraphicFramePr>
          <p:cNvPr id="1804" name="Object 780"/>
          <p:cNvGraphicFramePr>
            <a:graphicFrameLocks noChangeAspect="1"/>
          </p:cNvGraphicFramePr>
          <p:nvPr/>
        </p:nvGraphicFramePr>
        <p:xfrm>
          <a:off x="5791200" y="3124200"/>
          <a:ext cx="2640013" cy="457200"/>
        </p:xfrm>
        <a:graphic>
          <a:graphicData uri="http://schemas.openxmlformats.org/presentationml/2006/ole">
            <p:oleObj spid="_x0000_s1107" name="Equation" r:id="rId4" imgW="1320800" imgH="228600" progId="Equation.3">
              <p:embed/>
            </p:oleObj>
          </a:graphicData>
        </a:graphic>
      </p:graphicFrame>
      <p:graphicFrame>
        <p:nvGraphicFramePr>
          <p:cNvPr id="1805" name="Object 781"/>
          <p:cNvGraphicFramePr>
            <a:graphicFrameLocks noChangeAspect="1"/>
          </p:cNvGraphicFramePr>
          <p:nvPr/>
        </p:nvGraphicFramePr>
        <p:xfrm>
          <a:off x="6400800" y="2697163"/>
          <a:ext cx="1447800" cy="384175"/>
        </p:xfrm>
        <a:graphic>
          <a:graphicData uri="http://schemas.openxmlformats.org/presentationml/2006/ole">
            <p:oleObj spid="_x0000_s1108" name="Equation" r:id="rId5" imgW="672516" imgH="177646" progId="Equation.3">
              <p:embed/>
            </p:oleObj>
          </a:graphicData>
        </a:graphic>
      </p:graphicFrame>
      <p:graphicFrame>
        <p:nvGraphicFramePr>
          <p:cNvPr id="1806" name="Object 782"/>
          <p:cNvGraphicFramePr>
            <a:graphicFrameLocks noChangeAspect="1"/>
          </p:cNvGraphicFramePr>
          <p:nvPr/>
        </p:nvGraphicFramePr>
        <p:xfrm>
          <a:off x="1447800" y="2590800"/>
          <a:ext cx="3459163" cy="976313"/>
        </p:xfrm>
        <a:graphic>
          <a:graphicData uri="http://schemas.openxmlformats.org/presentationml/2006/ole">
            <p:oleObj spid="_x0000_s1109" name="Equation" r:id="rId6" imgW="1714500" imgH="482600" progId="Equation.3">
              <p:embed/>
            </p:oleObj>
          </a:graphicData>
        </a:graphic>
      </p:graphicFrame>
      <p:graphicFrame>
        <p:nvGraphicFramePr>
          <p:cNvPr id="1807" name="Object 783"/>
          <p:cNvGraphicFramePr>
            <a:graphicFrameLocks noChangeAspect="1"/>
          </p:cNvGraphicFramePr>
          <p:nvPr/>
        </p:nvGraphicFramePr>
        <p:xfrm>
          <a:off x="1447800" y="4495800"/>
          <a:ext cx="2722563" cy="950913"/>
        </p:xfrm>
        <a:graphic>
          <a:graphicData uri="http://schemas.openxmlformats.org/presentationml/2006/ole">
            <p:oleObj spid="_x0000_s1110" name="Equation" r:id="rId7" imgW="1257300" imgH="419100" progId="Equation.3">
              <p:embed/>
            </p:oleObj>
          </a:graphicData>
        </a:graphic>
      </p:graphicFrame>
      <p:graphicFrame>
        <p:nvGraphicFramePr>
          <p:cNvPr id="1808" name="Object 784"/>
          <p:cNvGraphicFramePr>
            <a:graphicFrameLocks noChangeAspect="1"/>
          </p:cNvGraphicFramePr>
          <p:nvPr/>
        </p:nvGraphicFramePr>
        <p:xfrm>
          <a:off x="4635500" y="4648200"/>
          <a:ext cx="2667000" cy="779463"/>
        </p:xfrm>
        <a:graphic>
          <a:graphicData uri="http://schemas.openxmlformats.org/presentationml/2006/ole">
            <p:oleObj spid="_x0000_s1111" name="Equation" r:id="rId8" imgW="1231366" imgH="342751" progId="Equation.3">
              <p:embed/>
            </p:oleObj>
          </a:graphicData>
        </a:graphic>
      </p:graphicFrame>
      <p:graphicFrame>
        <p:nvGraphicFramePr>
          <p:cNvPr id="1809" name="Object 785"/>
          <p:cNvGraphicFramePr>
            <a:graphicFrameLocks noChangeAspect="1"/>
          </p:cNvGraphicFramePr>
          <p:nvPr>
            <p:extLst/>
          </p:nvPr>
        </p:nvGraphicFramePr>
        <p:xfrm>
          <a:off x="3429000" y="5943600"/>
          <a:ext cx="1868488" cy="517525"/>
        </p:xfrm>
        <a:graphic>
          <a:graphicData uri="http://schemas.openxmlformats.org/presentationml/2006/ole">
            <p:oleObj spid="_x0000_s1112" name="Equation" r:id="rId9" imgW="863225" imgH="228501" progId="Equation.3">
              <p:embed/>
            </p:oleObj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F44AE-A55C-442D-8CAA-D46406544F7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178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9" name="Text Box 7"/>
          <p:cNvSpPr txBox="1">
            <a:spLocks noChangeArrowheads="1"/>
          </p:cNvSpPr>
          <p:nvPr/>
        </p:nvSpPr>
        <p:spPr bwMode="auto">
          <a:xfrm>
            <a:off x="423081" y="914400"/>
            <a:ext cx="838200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Clr>
                <a:srgbClr val="FF0000"/>
              </a:buClr>
              <a:buFont typeface="Arial"/>
              <a:buChar char="•"/>
            </a:pPr>
            <a:r>
              <a:rPr lang="en-US" sz="2200" dirty="0">
                <a:solidFill>
                  <a:srgbClr val="333399"/>
                </a:solidFill>
                <a:latin typeface="Times New Roman" pitchFamily="18" charset="0"/>
              </a:rPr>
              <a:t>Just perform DIS from </a:t>
            </a:r>
            <a:r>
              <a:rPr lang="en-US" sz="2200" baseline="30000" dirty="0">
                <a:solidFill>
                  <a:srgbClr val="333399"/>
                </a:solidFill>
                <a:latin typeface="Times New Roman" pitchFamily="18" charset="0"/>
              </a:rPr>
              <a:t>3</a:t>
            </a:r>
            <a:r>
              <a:rPr lang="en-US" sz="2200" dirty="0">
                <a:solidFill>
                  <a:srgbClr val="333399"/>
                </a:solidFill>
                <a:latin typeface="Times New Roman" pitchFamily="18" charset="0"/>
              </a:rPr>
              <a:t>He and </a:t>
            </a:r>
            <a:r>
              <a:rPr lang="en-US" sz="2200" baseline="30000" dirty="0">
                <a:solidFill>
                  <a:srgbClr val="333399"/>
                </a:solidFill>
                <a:latin typeface="Times New Roman" pitchFamily="18" charset="0"/>
              </a:rPr>
              <a:t>3</a:t>
            </a:r>
            <a:r>
              <a:rPr lang="en-US" sz="2200" dirty="0">
                <a:solidFill>
                  <a:srgbClr val="333399"/>
                </a:solidFill>
                <a:latin typeface="Times New Roman" pitchFamily="18" charset="0"/>
              </a:rPr>
              <a:t>H.  Binding of nucleons in the two nuclei is of same nature.  Differences between bound and free nucleons in the two nuclei is calculable, summarized, for their ratio, by some parameter </a:t>
            </a:r>
            <a:r>
              <a:rPr lang="en-US" sz="2200" i="1" dirty="0">
                <a:solidFill>
                  <a:srgbClr val="333399"/>
                </a:solidFill>
                <a:latin typeface="Times New Roman" pitchFamily="18" charset="0"/>
              </a:rPr>
              <a:t>R*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Arial"/>
              <a:buChar char="•"/>
            </a:pPr>
            <a:endParaRPr lang="en-US" sz="2600" dirty="0" smtClean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lang="en-US" sz="26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If </a:t>
            </a:r>
            <a:r>
              <a:rPr lang="en-US" sz="24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R=</a:t>
            </a:r>
            <a:r>
              <a:rPr lang="el-GR" sz="24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400" i="1" baseline="-250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4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σ</a:t>
            </a:r>
            <a:r>
              <a:rPr lang="en-US" sz="2400" i="1" baseline="-250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is the same for </a:t>
            </a:r>
            <a:r>
              <a:rPr lang="en-US" sz="2400" baseline="300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3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He and </a:t>
            </a:r>
            <a:r>
              <a:rPr lang="en-US" sz="2400" baseline="300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3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H, measured DIS </a:t>
            </a:r>
            <a:r>
              <a:rPr lang="en-US" sz="2400" dirty="0" smtClean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cross section 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ratio must be </a:t>
            </a:r>
            <a:r>
              <a:rPr lang="en-US" sz="2400" dirty="0" smtClean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equal to 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the </a:t>
            </a:r>
            <a:r>
              <a:rPr lang="en-US" sz="2400" i="1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F</a:t>
            </a:r>
            <a:r>
              <a:rPr lang="en-US" sz="2400" i="1" baseline="-250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2  </a:t>
            </a:r>
            <a:r>
              <a:rPr lang="en-US" sz="2400" dirty="0" smtClean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structure function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ratio as calculated using </a:t>
            </a:r>
            <a:r>
              <a:rPr lang="en-US" sz="2400" i="1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R</a:t>
            </a:r>
            <a:r>
              <a:rPr lang="en-US" sz="2400" i="1" dirty="0" smtClean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*</a:t>
            </a:r>
            <a:r>
              <a:rPr lang="en-US" sz="2400" dirty="0" smtClean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: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Arial"/>
              <a:buChar char="•"/>
            </a:pPr>
            <a:endParaRPr lang="en-US" sz="24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Arial"/>
              <a:buChar char="•"/>
            </a:pPr>
            <a:endParaRPr lang="en-US" sz="2400" dirty="0" smtClean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Determine 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nucleon </a:t>
            </a:r>
            <a:r>
              <a:rPr lang="en-US" sz="2400" i="1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F</a:t>
            </a:r>
            <a:r>
              <a:rPr lang="en-US" sz="2400" i="1" baseline="-250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400" i="1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ratio using </a:t>
            </a:r>
            <a:r>
              <a:rPr lang="en-US" sz="2400" i="1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=3 DIS cross </a:t>
            </a:r>
            <a:r>
              <a:rPr lang="en-US" sz="2400" dirty="0" smtClean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section</a:t>
            </a:r>
            <a:r>
              <a:rPr lang="en-US" sz="2400" i="1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data 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and </a:t>
            </a:r>
            <a:r>
              <a:rPr lang="en-US" sz="2400" i="1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R*(≈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1) from </a:t>
            </a:r>
            <a:r>
              <a:rPr lang="en-US" sz="2400" dirty="0" smtClean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theory:</a:t>
            </a:r>
            <a:endParaRPr lang="en-US" sz="24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2600" kern="0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760" name="Text Box 6"/>
          <p:cNvSpPr txBox="1">
            <a:spLocks noChangeArrowheads="1"/>
          </p:cNvSpPr>
          <p:nvPr/>
        </p:nvSpPr>
        <p:spPr bwMode="auto">
          <a:xfrm>
            <a:off x="228600" y="152400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Nucleon </a:t>
            </a:r>
            <a:r>
              <a:rPr lang="en-US" sz="3600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F</a:t>
            </a:r>
            <a:r>
              <a:rPr lang="en-US" sz="3600" i="1" baseline="-250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3600" baseline="-250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Ratio Extraction from </a:t>
            </a:r>
            <a:r>
              <a:rPr lang="en-US" sz="3600" baseline="300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3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He/</a:t>
            </a:r>
            <a:r>
              <a:rPr lang="en-US" sz="3600" baseline="300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3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</a:t>
            </a:r>
          </a:p>
        </p:txBody>
      </p:sp>
      <p:graphicFrame>
        <p:nvGraphicFramePr>
          <p:cNvPr id="8757" name="Object 56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90908654"/>
              </p:ext>
            </p:extLst>
          </p:nvPr>
        </p:nvGraphicFramePr>
        <p:xfrm>
          <a:off x="3505200" y="3962400"/>
          <a:ext cx="3467100" cy="1039830"/>
        </p:xfrm>
        <a:graphic>
          <a:graphicData uri="http://schemas.openxmlformats.org/presentationml/2006/ole">
            <p:oleObj spid="_x0000_s2076" name="Equation" r:id="rId4" imgW="1777229" imgH="533169" progId="Equation.3">
              <p:embed/>
            </p:oleObj>
          </a:graphicData>
        </a:graphic>
      </p:graphicFrame>
      <p:graphicFrame>
        <p:nvGraphicFramePr>
          <p:cNvPr id="8758" name="Object 56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39436085"/>
              </p:ext>
            </p:extLst>
          </p:nvPr>
        </p:nvGraphicFramePr>
        <p:xfrm>
          <a:off x="4114800" y="5410200"/>
          <a:ext cx="3276600" cy="1092200"/>
        </p:xfrm>
        <a:graphic>
          <a:graphicData uri="http://schemas.openxmlformats.org/presentationml/2006/ole">
            <p:oleObj spid="_x0000_s2077" name="Equation" r:id="rId5" imgW="1447172" imgH="482391" progId="Equation.3">
              <p:embed/>
            </p:oleObj>
          </a:graphicData>
        </a:graphic>
      </p:graphicFrame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16426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F44AE-A55C-442D-8CAA-D46406544F7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99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1" descr="fig11.jpeg"/>
          <p:cNvPicPr>
            <a:picLocks noChangeAspect="1"/>
          </p:cNvPicPr>
          <p:nvPr/>
        </p:nvPicPr>
        <p:blipFill>
          <a:blip r:embed="rId2" cstate="print"/>
          <a:srcRect l="4221" t="39597" r="15073" b="1505"/>
          <a:stretch>
            <a:fillRect/>
          </a:stretch>
        </p:blipFill>
        <p:spPr bwMode="auto">
          <a:xfrm>
            <a:off x="4464194" y="1906726"/>
            <a:ext cx="3909568" cy="36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53546" y="152400"/>
            <a:ext cx="9067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sz="2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been calculated by three expert </a:t>
            </a:r>
            <a:r>
              <a:rPr lang="en-US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groups </a:t>
            </a:r>
            <a:r>
              <a:rPr lang="en-US" sz="2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to deviate from 1 only up to ~1.5% taking into account all possible effects</a:t>
            </a:r>
            <a:r>
              <a:rPr lang="en-US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</a:pPr>
            <a:r>
              <a:rPr lang="en-US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Clr>
                <a:srgbClr val="FF0000"/>
              </a:buClr>
            </a:pP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Afnan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et al., Phys. </a:t>
            </a:r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B493, 36 (2000); Phys. Rev. C68, 035201 (2003)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E. Pace, G </a:t>
            </a:r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Salme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S. </a:t>
            </a:r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Scopetta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A. </a:t>
            </a:r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Kievsky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Phys. Rev. C64, 055203 (2001)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Sargsian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S. </a:t>
            </a:r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Simula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Strikman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Phys. Rev. C66, 024001 (2002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yama.jpeg"/>
          <p:cNvPicPr>
            <a:picLocks noChangeAspect="1"/>
          </p:cNvPicPr>
          <p:nvPr/>
        </p:nvPicPr>
        <p:blipFill>
          <a:blip r:embed="rId3" cstate="print"/>
          <a:srcRect l="3987" t="40000" r="14052" b="2222"/>
          <a:stretch>
            <a:fillRect/>
          </a:stretch>
        </p:blipFill>
        <p:spPr>
          <a:xfrm>
            <a:off x="621956" y="1964494"/>
            <a:ext cx="3842238" cy="35052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2400" y="5473249"/>
            <a:ext cx="8915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kern="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 data will be almost free of nuclear </a:t>
            </a:r>
            <a:r>
              <a:rPr lang="en-US" sz="2200" kern="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theoretical </a:t>
            </a:r>
            <a:r>
              <a:rPr lang="en-US" sz="2200" kern="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uncertainties</a:t>
            </a:r>
            <a:r>
              <a:rPr lang="en-US" sz="2200" b="1" kern="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dominate the previous SLAC data, extracted from proton and deuteron deep inelastic scattering (</a:t>
            </a:r>
            <a:r>
              <a:rPr lang="en-US" sz="2200" kern="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DIS) measurements</a:t>
            </a: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F44AE-A55C-442D-8CAA-D46406544F7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653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3" name="Picture 3" descr="javier.jpeg"/>
          <p:cNvPicPr>
            <a:picLocks noChangeAspect="1"/>
          </p:cNvPicPr>
          <p:nvPr/>
        </p:nvPicPr>
        <p:blipFill>
          <a:blip r:embed="rId3" cstate="print"/>
          <a:srcRect t="6250" r="5753" b="2499"/>
          <a:stretch>
            <a:fillRect/>
          </a:stretch>
        </p:blipFill>
        <p:spPr bwMode="auto">
          <a:xfrm>
            <a:off x="0" y="152400"/>
            <a:ext cx="499407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34" name="TextBox 2"/>
          <p:cNvSpPr txBox="1">
            <a:spLocks noChangeArrowheads="1"/>
          </p:cNvSpPr>
          <p:nvPr/>
        </p:nvSpPr>
        <p:spPr bwMode="auto">
          <a:xfrm>
            <a:off x="6023919" y="152400"/>
            <a:ext cx="21915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dependence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EMC Effect</a:t>
            </a:r>
          </a:p>
        </p:txBody>
      </p:sp>
      <p:sp>
        <p:nvSpPr>
          <p:cNvPr id="197635" name="TextBox 3"/>
          <p:cNvSpPr txBox="1">
            <a:spLocks noChangeArrowheads="1"/>
          </p:cNvSpPr>
          <p:nvPr/>
        </p:nvSpPr>
        <p:spPr bwMode="auto">
          <a:xfrm>
            <a:off x="914400" y="5715000"/>
            <a:ext cx="4419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SLAC E-139, 1984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 J. Gomez et al.</a:t>
            </a:r>
          </a:p>
        </p:txBody>
      </p:sp>
      <p:sp>
        <p:nvSpPr>
          <p:cNvPr id="197636" name="TextBox 4"/>
          <p:cNvSpPr txBox="1">
            <a:spLocks noChangeArrowheads="1"/>
          </p:cNvSpPr>
          <p:nvPr/>
        </p:nvSpPr>
        <p:spPr bwMode="auto">
          <a:xfrm>
            <a:off x="4876800" y="1106507"/>
            <a:ext cx="41098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Nucleon momentum 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probability distributions </a:t>
            </a:r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 nuclei 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is different from </a:t>
            </a:r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those in deuterium. 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Effect increases </a:t>
            </a:r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with mass number </a:t>
            </a:r>
            <a:r>
              <a:rPr lang="en-US" sz="20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No universally </a:t>
            </a:r>
            <a:r>
              <a:rPr lang="en-US" sz="2000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accepted theory for the effect explanation.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i="1" kern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A=</a:t>
            </a:r>
            <a:r>
              <a:rPr lang="en-US" sz="2000" kern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000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data will be pivotal for </a:t>
            </a:r>
            <a:r>
              <a:rPr lang="en-US" sz="2000" kern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understanding </a:t>
            </a:r>
            <a:r>
              <a:rPr lang="en-US" sz="2000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the EMC effect. 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Ratio </a:t>
            </a:r>
            <a:r>
              <a:rPr lang="en-US" sz="2000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of EMC effect for </a:t>
            </a:r>
            <a:r>
              <a:rPr lang="en-US" sz="2000" kern="0" baseline="300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 and </a:t>
            </a:r>
            <a:r>
              <a:rPr lang="en-US" sz="2000" kern="0" baseline="300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He is the best quantity for quantitative  check of the theory, free of most uncertainties.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F44AE-A55C-442D-8CAA-D46406544F7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78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2701</Words>
  <Application>Microsoft Office PowerPoint</Application>
  <PresentationFormat>On-screen Show (4:3)</PresentationFormat>
  <Paragraphs>327</Paragraphs>
  <Slides>35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Default Design</vt:lpstr>
      <vt:lpstr>Equation</vt:lpstr>
      <vt:lpstr>Packager Shell Object</vt:lpstr>
      <vt:lpstr>MeAsurement of F2n/F2p, d/u RAtios and A=3 EMC Effect in Deep Inelastic Electron Scattering Off the Tritium and Helium MirrOr Nuclei</vt:lpstr>
      <vt:lpstr> Overview and Goals of the Experiment</vt:lpstr>
      <vt:lpstr>F2n/ F2p, d/u Ratios and A1 Limits for x→1</vt:lpstr>
      <vt:lpstr>Slide 4</vt:lpstr>
      <vt:lpstr>Slide 5</vt:lpstr>
      <vt:lpstr>Slide 6</vt:lpstr>
      <vt:lpstr>Slide 7</vt:lpstr>
      <vt:lpstr>Slide 8</vt:lpstr>
      <vt:lpstr>Slide 9</vt:lpstr>
      <vt:lpstr>Experimental Plan and Requirements (I)</vt:lpstr>
      <vt:lpstr>Experimental Plan and Requirements (II)</vt:lpstr>
      <vt:lpstr>Experimental Plan and Requirements (III)</vt:lpstr>
      <vt:lpstr>Slide 13</vt:lpstr>
      <vt:lpstr>Slide 14</vt:lpstr>
      <vt:lpstr>Summary</vt:lpstr>
      <vt:lpstr>An Aside</vt:lpstr>
      <vt:lpstr>What are we seeing?</vt:lpstr>
      <vt:lpstr>What does this mean?</vt:lpstr>
      <vt:lpstr>Can we find the frequency of the jump?</vt:lpstr>
      <vt:lpstr>Can we find the frequency of the jump?</vt:lpstr>
      <vt:lpstr>Is the beam really jumping?</vt:lpstr>
      <vt:lpstr>Is the beam really jumping?</vt:lpstr>
      <vt:lpstr>Thank You！</vt:lpstr>
      <vt:lpstr>Slide 24</vt:lpstr>
      <vt:lpstr>EMC Effect</vt:lpstr>
      <vt:lpstr>Deep Inelastic Scattering and Quark Parton Model</vt:lpstr>
      <vt:lpstr>Slide 27</vt:lpstr>
      <vt:lpstr>Slide 28</vt:lpstr>
      <vt:lpstr> F2n/ F2p Deuteron Extraction Uncertainties</vt:lpstr>
      <vt:lpstr>Slide 30</vt:lpstr>
      <vt:lpstr>Theory Overview (I)</vt:lpstr>
      <vt:lpstr>Theory Overview (II)</vt:lpstr>
      <vt:lpstr>The Tritium Target System</vt:lpstr>
      <vt:lpstr>Electron-Nucleus Inelastic Scattering 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F2n/F2p, d/u RAtios and A=3 EMC Effect in Deep Inelastic Electron Scattering Off the Tritium and Helium MirrOr Nuclei</dc:title>
  <dc:creator>Tong Su</dc:creator>
  <cp:lastModifiedBy>Tyler Hague</cp:lastModifiedBy>
  <cp:revision>59</cp:revision>
  <dcterms:created xsi:type="dcterms:W3CDTF">2016-06-16T04:48:53Z</dcterms:created>
  <dcterms:modified xsi:type="dcterms:W3CDTF">2017-06-22T14:20:35Z</dcterms:modified>
</cp:coreProperties>
</file>